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31" r:id="rId3"/>
    <p:sldId id="257" r:id="rId4"/>
    <p:sldId id="306" r:id="rId5"/>
    <p:sldId id="30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308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gif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24814" r="9963" b="24629"/>
          <a:stretch/>
        </p:blipFill>
        <p:spPr>
          <a:xfrm>
            <a:off x="2743200" y="14785"/>
            <a:ext cx="3352800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3733800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n>
                  <a:solidFill>
                    <a:srgbClr val="FF0000"/>
                  </a:solidFill>
                </a:ln>
                <a:solidFill>
                  <a:srgbClr val="0070C0"/>
                </a:solidFill>
              </a:rPr>
              <a:t>Emergency First Responder</a:t>
            </a:r>
            <a:endParaRPr lang="en-US" sz="6000" b="1" dirty="0">
              <a:ln>
                <a:solidFill>
                  <a:srgbClr val="FF000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4495800"/>
            <a:ext cx="6172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Course on</a:t>
            </a:r>
            <a:r>
              <a:rPr lang="en-US" sz="5400" b="1" dirty="0" smtClean="0">
                <a:solidFill>
                  <a:srgbClr val="FF0000"/>
                </a:solidFill>
              </a:rPr>
              <a:t>                                       </a:t>
            </a:r>
            <a:r>
              <a:rPr lang="en-US" sz="9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First Aid</a:t>
            </a:r>
            <a:endParaRPr lang="en-US" sz="96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7999" y="2905780"/>
            <a:ext cx="289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www.bwa.org.in</a:t>
            </a:r>
            <a:endParaRPr lang="en-US" sz="2800" b="1" dirty="0">
              <a:ln w="0">
                <a:solidFill>
                  <a:srgbClr val="00206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1" t="4286" r="33529" b="30952"/>
          <a:stretch/>
        </p:blipFill>
        <p:spPr>
          <a:xfrm>
            <a:off x="0" y="5257800"/>
            <a:ext cx="1600200" cy="1600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1" t="4286" r="33529" b="30952"/>
          <a:stretch/>
        </p:blipFill>
        <p:spPr>
          <a:xfrm>
            <a:off x="7543800" y="5257800"/>
            <a:ext cx="16002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066800"/>
            <a:ext cx="20995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4400" b="1" u="sng" dirty="0" smtClean="0"/>
              <a:t>Stop</a:t>
            </a:r>
            <a:r>
              <a:rPr lang="en-IN" sz="3600" b="1" u="sng" dirty="0" smtClean="0"/>
              <a:t> CPR</a:t>
            </a:r>
            <a:endParaRPr lang="en-IN" sz="3600" b="1" u="sng" dirty="0"/>
          </a:p>
        </p:txBody>
      </p:sp>
      <p:sp>
        <p:nvSpPr>
          <p:cNvPr id="3" name="Rectangle 2"/>
          <p:cNvSpPr/>
          <p:nvPr/>
        </p:nvSpPr>
        <p:spPr>
          <a:xfrm>
            <a:off x="609600" y="2209800"/>
            <a:ext cx="4664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IN" sz="3200" b="1" dirty="0" smtClean="0"/>
              <a:t>When Breathing restarts</a:t>
            </a:r>
            <a:endParaRPr lang="en-IN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762000" y="3581400"/>
            <a:ext cx="442403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IN" sz="3200" b="1" dirty="0" smtClean="0"/>
              <a:t>When Medical Help/</a:t>
            </a:r>
          </a:p>
          <a:p>
            <a:r>
              <a:rPr lang="en-IN" sz="3200" b="1" dirty="0" smtClean="0"/>
              <a:t>EMS/ Ambulance Arrives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914400" y="5562600"/>
            <a:ext cx="44694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IN" sz="3200" b="1" dirty="0" smtClean="0"/>
              <a:t>When you are too tired</a:t>
            </a:r>
            <a:endParaRPr lang="en-IN" sz="3200" b="1" dirty="0"/>
          </a:p>
        </p:txBody>
      </p:sp>
      <p:pic>
        <p:nvPicPr>
          <p:cNvPr id="6" name="Picture 5" descr="v4-460px-Do-Abdominal-Breathing-Step-8-Version-2.jpg"/>
          <p:cNvPicPr>
            <a:picLocks noChangeAspect="1"/>
          </p:cNvPicPr>
          <p:nvPr/>
        </p:nvPicPr>
        <p:blipFill>
          <a:blip r:embed="rId2"/>
          <a:srcRect t="2717" r="19429"/>
          <a:stretch>
            <a:fillRect/>
          </a:stretch>
        </p:blipFill>
        <p:spPr>
          <a:xfrm rot="5400000">
            <a:off x="5335351" y="1522649"/>
            <a:ext cx="1585204" cy="1435506"/>
          </a:xfrm>
          <a:prstGeom prst="rect">
            <a:avLst/>
          </a:prstGeom>
        </p:spPr>
      </p:pic>
      <p:pic>
        <p:nvPicPr>
          <p:cNvPr id="7" name="Picture 2" descr="C:\Users\Lenovo\AppData\Local\Microsoft\Windows\Temporary Internet Files\Content.IE5\MF3SA5I7\thumbs_up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1447800"/>
            <a:ext cx="1791549" cy="1785950"/>
          </a:xfrm>
          <a:prstGeom prst="rect">
            <a:avLst/>
          </a:prstGeom>
          <a:noFill/>
        </p:spPr>
      </p:pic>
      <p:pic>
        <p:nvPicPr>
          <p:cNvPr id="8" name="Picture 7" descr="imag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241" y="3643314"/>
            <a:ext cx="2276469" cy="1457325"/>
          </a:xfrm>
          <a:prstGeom prst="rect">
            <a:avLst/>
          </a:prstGeom>
        </p:spPr>
      </p:pic>
      <p:pic>
        <p:nvPicPr>
          <p:cNvPr id="9" name="Picture 8" descr="clipart-doctor-animated-1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6512" y="3571876"/>
            <a:ext cx="2047488" cy="1535616"/>
          </a:xfrm>
          <a:prstGeom prst="rect">
            <a:avLst/>
          </a:prstGeom>
        </p:spPr>
      </p:pic>
      <p:pic>
        <p:nvPicPr>
          <p:cNvPr id="10" name="Picture 9" descr="man-with-dizziness-icon-cartoon-style-vector-11319031.jpg"/>
          <p:cNvPicPr>
            <a:picLocks noChangeAspect="1"/>
          </p:cNvPicPr>
          <p:nvPr/>
        </p:nvPicPr>
        <p:blipFill>
          <a:blip r:embed="rId6" cstate="print"/>
          <a:srcRect l="16250" t="3125" r="16250" b="11458"/>
          <a:stretch>
            <a:fillRect/>
          </a:stretch>
        </p:blipFill>
        <p:spPr>
          <a:xfrm>
            <a:off x="6705600" y="5105400"/>
            <a:ext cx="1143009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66800"/>
            <a:ext cx="8572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To do Primary Assessment (check breath) </a:t>
            </a:r>
          </a:p>
          <a:p>
            <a:endParaRPr lang="en-IN" sz="3600" b="1" dirty="0" smtClean="0"/>
          </a:p>
          <a:p>
            <a:r>
              <a:rPr lang="en-IN" sz="3600" b="1" dirty="0" smtClean="0"/>
              <a:t>and consequent actions (CPR)</a:t>
            </a:r>
          </a:p>
          <a:p>
            <a:endParaRPr lang="en-IN" sz="3600" b="1" dirty="0" smtClean="0"/>
          </a:p>
          <a:p>
            <a:r>
              <a:rPr lang="en-IN" sz="3600" b="1" dirty="0" smtClean="0"/>
              <a:t>We follow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0" y="4114800"/>
            <a:ext cx="5357850" cy="147732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DRABC + (D)</a:t>
            </a:r>
            <a:endParaRPr lang="en-IN" sz="7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en-IN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643050"/>
            <a:ext cx="8229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Check for Danger of Self, Bystander and Victim</a:t>
            </a:r>
          </a:p>
          <a:p>
            <a:r>
              <a:rPr lang="en-IN" sz="3200" b="1" dirty="0" smtClean="0"/>
              <a:t>Remove Dangers (if any)</a:t>
            </a:r>
          </a:p>
          <a:p>
            <a:r>
              <a:rPr lang="en-IN" sz="3200" b="1" dirty="0" smtClean="0"/>
              <a:t>Or remove victim from Danger</a:t>
            </a:r>
            <a:endParaRPr lang="en-IN" sz="3200" b="1" dirty="0"/>
          </a:p>
        </p:txBody>
      </p:sp>
      <p:pic>
        <p:nvPicPr>
          <p:cNvPr id="3" name="Picture 2" descr="car.jpg"/>
          <p:cNvPicPr>
            <a:picLocks noChangeAspect="1"/>
          </p:cNvPicPr>
          <p:nvPr/>
        </p:nvPicPr>
        <p:blipFill>
          <a:blip r:embed="rId2"/>
          <a:srcRect l="1974" t="2757" r="1315" b="735"/>
          <a:stretch>
            <a:fillRect/>
          </a:stretch>
        </p:blipFill>
        <p:spPr>
          <a:xfrm>
            <a:off x="1714480" y="3429000"/>
            <a:ext cx="5715040" cy="32147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0430" y="857232"/>
            <a:ext cx="2571768" cy="646331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 = Danger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838200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R= Response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228600" y="1600200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Check Response (Conscious or Unconscious)</a:t>
            </a:r>
          </a:p>
          <a:p>
            <a:r>
              <a:rPr lang="en-IN" sz="3600" b="1" dirty="0" smtClean="0"/>
              <a:t>Tap on shoulder, Talk to victim</a:t>
            </a:r>
            <a:endParaRPr lang="en-IN" sz="3600" b="1" dirty="0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276600"/>
            <a:ext cx="3007900" cy="26432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00600" y="3200400"/>
            <a:ext cx="37861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en-IN" sz="3200" b="1" dirty="0" smtClean="0">
                <a:solidFill>
                  <a:srgbClr val="FF0000"/>
                </a:solidFill>
              </a:rPr>
              <a:t>If Irresponsive (Unconscious)</a:t>
            </a:r>
          </a:p>
          <a:p>
            <a:pPr algn="ctr"/>
            <a:r>
              <a:rPr lang="en-IN" sz="3200" b="1" dirty="0" smtClean="0">
                <a:solidFill>
                  <a:srgbClr val="FF0000"/>
                </a:solidFill>
              </a:rPr>
              <a:t>Call for Medical Help</a:t>
            </a:r>
            <a:endParaRPr lang="en-IN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C:\Users\Lenovo\AppData\Local\Microsoft\Windows\Temporary Internet Files\Content.IE5\MSXIGD1K\vojtam-Mobile-phone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876800"/>
            <a:ext cx="571504" cy="1219208"/>
          </a:xfrm>
          <a:prstGeom prst="rect">
            <a:avLst/>
          </a:prstGeom>
          <a:noFill/>
        </p:spPr>
      </p:pic>
      <p:pic>
        <p:nvPicPr>
          <p:cNvPr id="7" name="Picture 3" descr="C:\Users\Lenovo\AppData\Local\Microsoft\Windows\Temporary Internet Files\Content.IE5\MF3SA5I7\MT3ZX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5105400"/>
            <a:ext cx="821902" cy="821902"/>
          </a:xfrm>
          <a:prstGeom prst="rect">
            <a:avLst/>
          </a:prstGeom>
          <a:noFill/>
        </p:spPr>
      </p:pic>
      <p:pic>
        <p:nvPicPr>
          <p:cNvPr id="8" name="Picture 1" descr="C:\Users\Lenovo\AppData\Local\Microsoft\Windows\Temporary Internet Files\Content.IE5\VGZQ6DVC\100_ambulance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05600" y="4724400"/>
            <a:ext cx="2000264" cy="15627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868" y="857232"/>
            <a:ext cx="21361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A= Airway</a:t>
            </a:r>
            <a:endParaRPr lang="en-IN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1500174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600" b="1" dirty="0" smtClean="0"/>
              <a:t>Open Airway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2214554"/>
            <a:ext cx="37481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 smtClean="0">
                <a:solidFill>
                  <a:srgbClr val="0070C0"/>
                </a:solidFill>
              </a:rPr>
              <a:t>Tilt the head backward</a:t>
            </a:r>
          </a:p>
          <a:p>
            <a:endParaRPr lang="en-IN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800600" y="2143116"/>
            <a:ext cx="3986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 smtClean="0">
                <a:solidFill>
                  <a:srgbClr val="0070C0"/>
                </a:solidFill>
              </a:rPr>
              <a:t>Jaw thrust </a:t>
            </a:r>
          </a:p>
          <a:p>
            <a:pPr algn="ctr"/>
            <a:r>
              <a:rPr lang="en-IN" sz="3600" b="1" dirty="0" smtClean="0">
                <a:solidFill>
                  <a:srgbClr val="0070C0"/>
                </a:solidFill>
              </a:rPr>
              <a:t>(for spinal injury)</a:t>
            </a:r>
            <a:endParaRPr lang="en-IN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9058" y="2428868"/>
            <a:ext cx="785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 smtClean="0">
                <a:solidFill>
                  <a:srgbClr val="FF0000"/>
                </a:solidFill>
              </a:rPr>
              <a:t>Or</a:t>
            </a:r>
          </a:p>
          <a:p>
            <a:endParaRPr lang="en-IN" b="1" dirty="0"/>
          </a:p>
        </p:txBody>
      </p:sp>
      <p:pic>
        <p:nvPicPr>
          <p:cNvPr id="7" name="Picture 6" descr="download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455245"/>
            <a:ext cx="3357586" cy="3402755"/>
          </a:xfrm>
          <a:prstGeom prst="rect">
            <a:avLst/>
          </a:prstGeom>
        </p:spPr>
      </p:pic>
      <p:pic>
        <p:nvPicPr>
          <p:cNvPr id="8" name="Picture 7" descr="3138a1918ba4b564838e3ec764a2b63e.jpg"/>
          <p:cNvPicPr>
            <a:picLocks noChangeAspect="1"/>
          </p:cNvPicPr>
          <p:nvPr/>
        </p:nvPicPr>
        <p:blipFill>
          <a:blip r:embed="rId3"/>
          <a:srcRect l="7680" t="22990" r="49118" b="15945"/>
          <a:stretch>
            <a:fillRect/>
          </a:stretch>
        </p:blipFill>
        <p:spPr>
          <a:xfrm>
            <a:off x="5214942" y="3786190"/>
            <a:ext cx="3071834" cy="298246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857232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 = Breathing</a:t>
            </a:r>
            <a:endParaRPr lang="en-IN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81000" y="1571612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Check Breathing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Look, Listen and Feel for Breath (5-10 sec)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e516-fig05-check-airflow.jpg"/>
          <p:cNvPicPr>
            <a:picLocks noChangeAspect="1"/>
          </p:cNvPicPr>
          <p:nvPr/>
        </p:nvPicPr>
        <p:blipFill>
          <a:blip r:embed="rId2"/>
          <a:srcRect l="1666" t="2027" r="4390" b="4674"/>
          <a:stretch>
            <a:fillRect/>
          </a:stretch>
        </p:blipFill>
        <p:spPr>
          <a:xfrm flipH="1">
            <a:off x="2743200" y="2819401"/>
            <a:ext cx="3603064" cy="27431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5791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If Breath absent, Start CPR</a:t>
            </a:r>
            <a:endParaRPr lang="en-US" sz="3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857232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C= Compression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2357422" y="15716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IN" sz="3600" b="1" dirty="0" smtClean="0"/>
              <a:t>CPR is started with Chest Compression </a:t>
            </a:r>
            <a:endParaRPr lang="en-IN" sz="3600" b="1" dirty="0"/>
          </a:p>
        </p:txBody>
      </p:sp>
      <p:pic>
        <p:nvPicPr>
          <p:cNvPr id="4" name="Picture 3" descr="Figure-4-5-B-Chest-compression-with-two-hands-chil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714620"/>
            <a:ext cx="3500462" cy="38328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4810" y="3857628"/>
            <a:ext cx="47863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600" b="1" dirty="0" smtClean="0"/>
              <a:t>Continue CPR </a:t>
            </a:r>
          </a:p>
          <a:p>
            <a:pPr algn="ctr"/>
            <a:r>
              <a:rPr lang="en-IN" sz="3600" b="1" dirty="0" smtClean="0"/>
              <a:t>(30 Compression + </a:t>
            </a:r>
          </a:p>
          <a:p>
            <a:pPr algn="ctr"/>
            <a:r>
              <a:rPr lang="en-IN" sz="3600" b="1" dirty="0" smtClean="0"/>
              <a:t>2 Breathing)</a:t>
            </a:r>
          </a:p>
          <a:p>
            <a:pPr algn="ctr"/>
            <a:r>
              <a:rPr lang="en-IN" sz="3600" b="1" dirty="0" smtClean="0"/>
              <a:t>till Breathing resumes</a:t>
            </a:r>
            <a:endParaRPr lang="en-IN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142984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If the breathing starts, put the victim in Recovery Position</a:t>
            </a:r>
          </a:p>
        </p:txBody>
      </p:sp>
      <p:pic>
        <p:nvPicPr>
          <p:cNvPr id="3" name="Picture 2" descr="CPR-Essentials3-compressor.png"/>
          <p:cNvPicPr>
            <a:picLocks noChangeAspect="1"/>
          </p:cNvPicPr>
          <p:nvPr/>
        </p:nvPicPr>
        <p:blipFill>
          <a:blip r:embed="rId2"/>
          <a:srcRect l="42969" t="50000" r="18750" b="19280"/>
          <a:stretch>
            <a:fillRect/>
          </a:stretch>
        </p:blipFill>
        <p:spPr>
          <a:xfrm>
            <a:off x="1285852" y="2500306"/>
            <a:ext cx="6429420" cy="35004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3240" y="928670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 – Defibrillation </a:t>
            </a:r>
            <a:endParaRPr lang="en-IN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857364"/>
            <a:ext cx="8429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During CPR if AED is available, use AED and follow voice instructions </a:t>
            </a:r>
            <a:endParaRPr lang="en-IN" sz="3600" b="1" dirty="0"/>
          </a:p>
        </p:txBody>
      </p:sp>
      <p:pic>
        <p:nvPicPr>
          <p:cNvPr id="4" name="Picture 3" descr="aed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3214686"/>
            <a:ext cx="7072362" cy="34290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2133600" y="601980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AED- Automated Electronic Defibrillator</a:t>
            </a:r>
            <a:endParaRPr lang="en-US" sz="28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304800" y="1066800"/>
            <a:ext cx="861060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Calibri" pitchFamily="34" charset="0"/>
              </a:rPr>
              <a:t>We divide casualties who need </a:t>
            </a:r>
            <a:r>
              <a:rPr lang="en-US" sz="3200" b="1" dirty="0" smtClean="0">
                <a:latin typeface="Calibri" pitchFamily="34" charset="0"/>
              </a:rPr>
              <a:t>CPR</a:t>
            </a:r>
          </a:p>
          <a:p>
            <a:r>
              <a:rPr lang="en-US" sz="3200" dirty="0" smtClean="0">
                <a:latin typeface="Calibri" pitchFamily="34" charset="0"/>
              </a:rPr>
              <a:t>into </a:t>
            </a:r>
            <a:r>
              <a:rPr lang="en-US" sz="3200" b="1" dirty="0" smtClean="0">
                <a:latin typeface="Calibri" pitchFamily="34" charset="0"/>
              </a:rPr>
              <a:t>three </a:t>
            </a:r>
            <a:r>
              <a:rPr lang="en-US" sz="3200" b="1" dirty="0">
                <a:latin typeface="Calibri" pitchFamily="34" charset="0"/>
              </a:rPr>
              <a:t>age groups </a:t>
            </a:r>
            <a:r>
              <a:rPr lang="en-US" sz="3200" dirty="0">
                <a:latin typeface="Calibri" pitchFamily="34" charset="0"/>
              </a:rPr>
              <a:t>:</a:t>
            </a:r>
          </a:p>
          <a:p>
            <a:r>
              <a:rPr lang="en-US" sz="3200" b="1" dirty="0" smtClean="0">
                <a:latin typeface="Calibri" pitchFamily="34" charset="0"/>
              </a:rPr>
              <a:t>Adult</a:t>
            </a:r>
            <a:r>
              <a:rPr lang="en-US" sz="3200" dirty="0" smtClean="0">
                <a:latin typeface="Calibri" pitchFamily="34" charset="0"/>
              </a:rPr>
              <a:t>(above 8 yrs)                       </a:t>
            </a:r>
            <a:r>
              <a:rPr lang="en-US" sz="3200" b="1" dirty="0" smtClean="0">
                <a:latin typeface="Calibri" pitchFamily="34" charset="0"/>
              </a:rPr>
              <a:t>Child</a:t>
            </a:r>
            <a:r>
              <a:rPr lang="en-US" sz="3200" dirty="0" smtClean="0">
                <a:latin typeface="Calibri" pitchFamily="34" charset="0"/>
              </a:rPr>
              <a:t>(1-8 yrs)</a:t>
            </a:r>
          </a:p>
          <a:p>
            <a:r>
              <a:rPr lang="en-US" sz="3200" dirty="0" smtClean="0">
                <a:latin typeface="Calibri" pitchFamily="34" charset="0"/>
              </a:rPr>
              <a:t>                            </a:t>
            </a:r>
            <a:r>
              <a:rPr lang="en-US" sz="3200" b="1" dirty="0" smtClean="0">
                <a:latin typeface="Calibri" pitchFamily="34" charset="0"/>
              </a:rPr>
              <a:t>Infant</a:t>
            </a:r>
            <a:r>
              <a:rPr lang="en-US" sz="3200" dirty="0" smtClean="0">
                <a:latin typeface="Calibri" pitchFamily="34" charset="0"/>
              </a:rPr>
              <a:t>(below 1 yr)</a:t>
            </a:r>
            <a:endParaRPr lang="en-US" sz="3200" dirty="0">
              <a:latin typeface="Calibri" pitchFamily="34" charset="0"/>
            </a:endParaRPr>
          </a:p>
          <a:p>
            <a:endParaRPr lang="en-US" sz="3200" dirty="0">
              <a:latin typeface="Calibri" pitchFamily="34" charset="0"/>
            </a:endParaRPr>
          </a:p>
          <a:p>
            <a:r>
              <a:rPr lang="en-US" sz="3200" dirty="0" smtClean="0">
                <a:latin typeface="Calibri" pitchFamily="34" charset="0"/>
              </a:rPr>
              <a:t>The </a:t>
            </a:r>
            <a:r>
              <a:rPr lang="en-US" sz="3200" b="1" dirty="0">
                <a:latin typeface="Calibri" pitchFamily="34" charset="0"/>
              </a:rPr>
              <a:t>depth</a:t>
            </a:r>
            <a:r>
              <a:rPr lang="en-US" sz="3200" dirty="0">
                <a:latin typeface="Calibri" pitchFamily="34" charset="0"/>
              </a:rPr>
              <a:t> and </a:t>
            </a:r>
            <a:r>
              <a:rPr lang="en-US" sz="3200" b="1" dirty="0">
                <a:latin typeface="Calibri" pitchFamily="34" charset="0"/>
              </a:rPr>
              <a:t>method</a:t>
            </a:r>
            <a:r>
              <a:rPr lang="en-US" sz="3200" dirty="0">
                <a:latin typeface="Calibri" pitchFamily="34" charset="0"/>
              </a:rPr>
              <a:t> of chest compression and amount of </a:t>
            </a:r>
            <a:r>
              <a:rPr lang="en-US" sz="3200" b="1" dirty="0">
                <a:latin typeface="Calibri" pitchFamily="34" charset="0"/>
              </a:rPr>
              <a:t>breath</a:t>
            </a:r>
            <a:r>
              <a:rPr lang="en-US" sz="3200" dirty="0">
                <a:latin typeface="Calibri" pitchFamily="34" charset="0"/>
              </a:rPr>
              <a:t> to give is </a:t>
            </a:r>
            <a:r>
              <a:rPr lang="en-US" sz="3200" b="1" dirty="0">
                <a:latin typeface="Calibri" pitchFamily="34" charset="0"/>
              </a:rPr>
              <a:t>different</a:t>
            </a:r>
            <a:r>
              <a:rPr lang="en-US" sz="3200" dirty="0">
                <a:latin typeface="Calibri" pitchFamily="34" charset="0"/>
              </a:rPr>
              <a:t> for all age </a:t>
            </a:r>
            <a:r>
              <a:rPr lang="en-US" sz="3200" dirty="0" smtClean="0">
                <a:latin typeface="Calibri" pitchFamily="34" charset="0"/>
              </a:rPr>
              <a:t>groups</a:t>
            </a:r>
            <a:endParaRPr lang="en-IN" sz="3200" dirty="0">
              <a:latin typeface="Calibri" pitchFamily="34" charset="0"/>
            </a:endParaRPr>
          </a:p>
          <a:p>
            <a:endParaRPr lang="en-IN" sz="3200" dirty="0" smtClean="0">
              <a:latin typeface="Calibri" pitchFamily="34" charset="0"/>
            </a:endParaRPr>
          </a:p>
          <a:p>
            <a:r>
              <a:rPr lang="en-IN" sz="3200" dirty="0" smtClean="0">
                <a:latin typeface="Calibri" pitchFamily="34" charset="0"/>
              </a:rPr>
              <a:t>The </a:t>
            </a:r>
            <a:r>
              <a:rPr lang="en-IN" sz="3200" b="1" dirty="0" smtClean="0">
                <a:latin typeface="Calibri" pitchFamily="34" charset="0"/>
              </a:rPr>
              <a:t>Ratio</a:t>
            </a:r>
            <a:r>
              <a:rPr lang="en-IN" sz="3200" dirty="0" smtClean="0">
                <a:latin typeface="Calibri" pitchFamily="34" charset="0"/>
              </a:rPr>
              <a:t> </a:t>
            </a:r>
            <a:r>
              <a:rPr lang="en-IN" sz="3200" dirty="0">
                <a:latin typeface="Calibri" pitchFamily="34" charset="0"/>
              </a:rPr>
              <a:t>of </a:t>
            </a:r>
            <a:r>
              <a:rPr lang="en-IN" sz="3200" dirty="0" smtClean="0">
                <a:latin typeface="Calibri" pitchFamily="34" charset="0"/>
              </a:rPr>
              <a:t>CPR is </a:t>
            </a:r>
            <a:r>
              <a:rPr lang="en-IN" sz="3200" b="1" dirty="0" smtClean="0">
                <a:latin typeface="Calibri" pitchFamily="34" charset="0"/>
              </a:rPr>
              <a:t>same</a:t>
            </a:r>
            <a:r>
              <a:rPr lang="en-IN" sz="3200" dirty="0" smtClean="0">
                <a:latin typeface="Calibri" pitchFamily="34" charset="0"/>
              </a:rPr>
              <a:t> for all ages</a:t>
            </a:r>
            <a:endParaRPr lang="en-IN" sz="3200" dirty="0">
              <a:latin typeface="Calibri" pitchFamily="34" charset="0"/>
            </a:endParaRPr>
          </a:p>
          <a:p>
            <a:r>
              <a:rPr lang="en-IN" sz="3200" dirty="0">
                <a:latin typeface="Calibri" pitchFamily="34" charset="0"/>
              </a:rPr>
              <a:t>30 </a:t>
            </a:r>
            <a:r>
              <a:rPr lang="en-IN" sz="3200" dirty="0" smtClean="0">
                <a:latin typeface="Calibri" pitchFamily="34" charset="0"/>
              </a:rPr>
              <a:t>Compression </a:t>
            </a:r>
            <a:r>
              <a:rPr lang="en-IN" sz="3200" dirty="0">
                <a:latin typeface="Calibri" pitchFamily="34" charset="0"/>
              </a:rPr>
              <a:t>: 2 Breathing,  3 cycle in 1 minute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ab4c222bbf55f6be88d48d6e7ff2e05_free-cpr-cliparts-download-free-clip-art-free-clip-art-on-_495-37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 flipV="1">
            <a:off x="914400" y="1295400"/>
            <a:ext cx="4876801" cy="2886560"/>
          </a:xfrm>
          <a:prstGeom prst="rect">
            <a:avLst/>
          </a:prstGeom>
        </p:spPr>
      </p:pic>
      <p:pic>
        <p:nvPicPr>
          <p:cNvPr id="1026" name="Picture 2" descr="C:\Users\Debangshu Das\Desktop\Materials FA&amp;DM\Bandage Cartoon.jpg"/>
          <p:cNvPicPr>
            <a:picLocks noChangeAspect="1" noChangeArrowheads="1"/>
          </p:cNvPicPr>
          <p:nvPr/>
        </p:nvPicPr>
        <p:blipFill>
          <a:blip r:embed="rId3"/>
          <a:srcRect b="6897"/>
          <a:stretch>
            <a:fillRect/>
          </a:stretch>
        </p:blipFill>
        <p:spPr bwMode="auto">
          <a:xfrm>
            <a:off x="5943600" y="1066800"/>
            <a:ext cx="2362200" cy="32956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00200" y="4495800"/>
            <a:ext cx="571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0000"/>
                </a:solidFill>
              </a:rPr>
              <a:t>FIRST AID</a:t>
            </a:r>
            <a:endParaRPr lang="en-US" sz="8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167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357188" y="1143000"/>
            <a:ext cx="83296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3200" b="1" u="sng" dirty="0">
                <a:latin typeface="Calibri" pitchFamily="34" charset="0"/>
              </a:rPr>
              <a:t>CPR to adult </a:t>
            </a:r>
            <a:r>
              <a:rPr lang="en-IN" sz="3200" u="sng" dirty="0">
                <a:latin typeface="Calibri" pitchFamily="34" charset="0"/>
              </a:rPr>
              <a:t>(above 8 years old)</a:t>
            </a:r>
          </a:p>
          <a:p>
            <a:r>
              <a:rPr lang="en-IN" sz="3200" dirty="0">
                <a:latin typeface="Calibri" pitchFamily="34" charset="0"/>
              </a:rPr>
              <a:t>Depth of Compression  is  </a:t>
            </a:r>
            <a:r>
              <a:rPr lang="en-IN" sz="3200" b="1" dirty="0">
                <a:latin typeface="Calibri" pitchFamily="34" charset="0"/>
              </a:rPr>
              <a:t>4-5 cm </a:t>
            </a:r>
            <a:r>
              <a:rPr lang="en-IN" sz="3200" dirty="0">
                <a:latin typeface="Calibri" pitchFamily="34" charset="0"/>
              </a:rPr>
              <a:t>or 1⅟₂ - 2 inch</a:t>
            </a:r>
          </a:p>
          <a:p>
            <a:r>
              <a:rPr lang="en-US" sz="3200" dirty="0" smtClean="0">
                <a:latin typeface="Calibri" pitchFamily="34" charset="0"/>
              </a:rPr>
              <a:t>Compress using </a:t>
            </a:r>
            <a:r>
              <a:rPr lang="en-US" sz="3200" b="1" dirty="0">
                <a:latin typeface="Calibri" pitchFamily="34" charset="0"/>
              </a:rPr>
              <a:t>both </a:t>
            </a:r>
            <a:r>
              <a:rPr lang="en-US" sz="3200" b="1" dirty="0" smtClean="0">
                <a:latin typeface="Calibri" pitchFamily="34" charset="0"/>
              </a:rPr>
              <a:t>hands</a:t>
            </a:r>
            <a:r>
              <a:rPr lang="en-IN" sz="3200" b="1" dirty="0" smtClean="0">
                <a:latin typeface="Calibri" pitchFamily="34" charset="0"/>
              </a:rPr>
              <a:t> </a:t>
            </a:r>
            <a:endParaRPr lang="en-IN" sz="3200" b="1" dirty="0">
              <a:latin typeface="Calibri" pitchFamily="34" charset="0"/>
            </a:endParaRPr>
          </a:p>
        </p:txBody>
      </p:sp>
      <p:pic>
        <p:nvPicPr>
          <p:cNvPr id="3" name="Picture 7" descr="Figure-4-5-B-Chest-compression-with-two-hands-child.png"/>
          <p:cNvPicPr>
            <a:picLocks noChangeAspect="1"/>
          </p:cNvPicPr>
          <p:nvPr/>
        </p:nvPicPr>
        <p:blipFill>
          <a:blip r:embed="rId2"/>
          <a:srcRect t="50182"/>
          <a:stretch>
            <a:fillRect/>
          </a:stretch>
        </p:blipFill>
        <p:spPr bwMode="auto">
          <a:xfrm>
            <a:off x="381000" y="3200400"/>
            <a:ext cx="1870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rescue_breathing_c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876800"/>
            <a:ext cx="2133600" cy="1799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:\Users\User\Downloads\pic1.jpg"/>
          <p:cNvPicPr>
            <a:picLocks noChangeAspect="1" noChangeArrowheads="1"/>
          </p:cNvPicPr>
          <p:nvPr/>
        </p:nvPicPr>
        <p:blipFill>
          <a:blip r:embed="rId4"/>
          <a:srcRect l="13509" t="10323" r="13507" b="17419"/>
          <a:stretch>
            <a:fillRect/>
          </a:stretch>
        </p:blipFill>
        <p:spPr bwMode="auto">
          <a:xfrm>
            <a:off x="6691086" y="2851638"/>
            <a:ext cx="2224314" cy="179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:\Users\User\Desktop\cpr-emergency-lifesaver-23-638.jpg"/>
          <p:cNvPicPr>
            <a:picLocks noChangeAspect="1" noChangeArrowheads="1"/>
          </p:cNvPicPr>
          <p:nvPr/>
        </p:nvPicPr>
        <p:blipFill>
          <a:blip r:embed="rId5"/>
          <a:srcRect l="2979" t="31616" r="5328"/>
          <a:stretch>
            <a:fillRect/>
          </a:stretch>
        </p:blipFill>
        <p:spPr bwMode="auto">
          <a:xfrm>
            <a:off x="2514600" y="2743200"/>
            <a:ext cx="4118936" cy="230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5257800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itchFamily="34" charset="0"/>
              </a:rPr>
              <a:t>Amount of Breath </a:t>
            </a:r>
          </a:p>
          <a:p>
            <a:r>
              <a:rPr lang="en-US" sz="3200" dirty="0" smtClean="0">
                <a:latin typeface="Calibri" pitchFamily="34" charset="0"/>
              </a:rPr>
              <a:t>approx. </a:t>
            </a:r>
            <a:r>
              <a:rPr lang="en-US" sz="3200" b="1" dirty="0" smtClean="0">
                <a:latin typeface="Calibri" pitchFamily="34" charset="0"/>
              </a:rPr>
              <a:t>500ml (Full breath)</a:t>
            </a:r>
            <a:endParaRPr lang="en-IN" sz="3200" b="1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/>
        </p:nvSpPr>
        <p:spPr bwMode="auto">
          <a:xfrm>
            <a:off x="381001" y="990600"/>
            <a:ext cx="822959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3200" b="1" u="sng" dirty="0">
                <a:latin typeface="Calibri" pitchFamily="34" charset="0"/>
              </a:rPr>
              <a:t>CPR to child </a:t>
            </a:r>
            <a:r>
              <a:rPr lang="en-IN" sz="3200" u="sng" dirty="0">
                <a:latin typeface="Calibri" pitchFamily="34" charset="0"/>
              </a:rPr>
              <a:t>(1 - 8 years old)</a:t>
            </a:r>
          </a:p>
          <a:p>
            <a:r>
              <a:rPr lang="en-IN" sz="3200" dirty="0">
                <a:latin typeface="Calibri" pitchFamily="34" charset="0"/>
              </a:rPr>
              <a:t>Depth of </a:t>
            </a:r>
            <a:r>
              <a:rPr lang="en-IN" sz="3200" dirty="0" smtClean="0">
                <a:latin typeface="Calibri" pitchFamily="34" charset="0"/>
              </a:rPr>
              <a:t>Compression </a:t>
            </a:r>
            <a:r>
              <a:rPr lang="en-IN" sz="3200" dirty="0">
                <a:latin typeface="Calibri" pitchFamily="34" charset="0"/>
              </a:rPr>
              <a:t>is </a:t>
            </a:r>
            <a:r>
              <a:rPr lang="en-IN" sz="3200" b="1" dirty="0" smtClean="0">
                <a:latin typeface="Calibri" pitchFamily="34" charset="0"/>
              </a:rPr>
              <a:t>2-3 </a:t>
            </a:r>
            <a:r>
              <a:rPr lang="en-IN" sz="3200" b="1" dirty="0">
                <a:latin typeface="Calibri" pitchFamily="34" charset="0"/>
              </a:rPr>
              <a:t>cm </a:t>
            </a:r>
            <a:r>
              <a:rPr lang="en-IN" sz="3200" dirty="0">
                <a:latin typeface="Calibri" pitchFamily="34" charset="0"/>
              </a:rPr>
              <a:t>or 1 inch</a:t>
            </a:r>
          </a:p>
          <a:p>
            <a:r>
              <a:rPr lang="en-US" sz="3200" dirty="0" smtClean="0">
                <a:latin typeface="Calibri" pitchFamily="34" charset="0"/>
              </a:rPr>
              <a:t>Compress using </a:t>
            </a:r>
            <a:r>
              <a:rPr lang="en-US" sz="3200" b="1" dirty="0" smtClean="0">
                <a:latin typeface="Calibri" pitchFamily="34" charset="0"/>
              </a:rPr>
              <a:t>one hand</a:t>
            </a:r>
            <a:endParaRPr lang="en-US" sz="3200" b="1" dirty="0">
              <a:latin typeface="Calibri" pitchFamily="34" charset="0"/>
            </a:endParaRPr>
          </a:p>
        </p:txBody>
      </p:sp>
      <p:pic>
        <p:nvPicPr>
          <p:cNvPr id="3" name="Picture 9" descr="C:\Users\User\Desktop\IMD_CPR_child_chest_compressions_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19400"/>
            <a:ext cx="381364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C:\Users\User\Downloads\pic2.jpg"/>
          <p:cNvPicPr>
            <a:picLocks noChangeAspect="1" noChangeArrowheads="1"/>
          </p:cNvPicPr>
          <p:nvPr/>
        </p:nvPicPr>
        <p:blipFill>
          <a:blip r:embed="rId3"/>
          <a:srcRect l="5000" t="13890" r="14999" b="11111"/>
          <a:stretch>
            <a:fillRect/>
          </a:stretch>
        </p:blipFill>
        <p:spPr bwMode="auto">
          <a:xfrm>
            <a:off x="4896555" y="2590800"/>
            <a:ext cx="316088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3400" y="5410200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itchFamily="34" charset="0"/>
              </a:rPr>
              <a:t>Amount of Breath approx. </a:t>
            </a:r>
            <a:r>
              <a:rPr lang="en-US" sz="3200" b="1" dirty="0" smtClean="0">
                <a:latin typeface="Calibri" pitchFamily="34" charset="0"/>
              </a:rPr>
              <a:t>300ml (Half breath)</a:t>
            </a:r>
            <a:endParaRPr lang="en-US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304800" y="914400"/>
            <a:ext cx="6172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N" sz="2800" b="1" u="sng" dirty="0">
                <a:latin typeface="Calibri" pitchFamily="34" charset="0"/>
              </a:rPr>
              <a:t>CPR to infant </a:t>
            </a:r>
            <a:r>
              <a:rPr lang="en-IN" sz="2800" u="sng" dirty="0">
                <a:latin typeface="Calibri" pitchFamily="34" charset="0"/>
              </a:rPr>
              <a:t>(below 1 year old)</a:t>
            </a:r>
          </a:p>
          <a:p>
            <a:r>
              <a:rPr lang="en-IN" sz="2800" dirty="0">
                <a:latin typeface="Calibri" pitchFamily="34" charset="0"/>
              </a:rPr>
              <a:t>Depth of Compression  is </a:t>
            </a:r>
            <a:r>
              <a:rPr lang="en-IN" sz="2800" b="1" dirty="0" smtClean="0">
                <a:latin typeface="Calibri" pitchFamily="34" charset="0"/>
              </a:rPr>
              <a:t>1 cm </a:t>
            </a:r>
            <a:r>
              <a:rPr lang="en-IN" sz="2800" dirty="0">
                <a:latin typeface="Calibri" pitchFamily="34" charset="0"/>
              </a:rPr>
              <a:t>or ⅟₂ </a:t>
            </a:r>
            <a:r>
              <a:rPr lang="en-IN" sz="2800" dirty="0" smtClean="0">
                <a:latin typeface="Calibri" pitchFamily="34" charset="0"/>
              </a:rPr>
              <a:t>inch</a:t>
            </a:r>
            <a:endParaRPr lang="en-IN" sz="2800" dirty="0">
              <a:latin typeface="Calibri" pitchFamily="34" charset="0"/>
            </a:endParaRPr>
          </a:p>
          <a:p>
            <a:r>
              <a:rPr lang="en-US" sz="2800" dirty="0" smtClean="0">
                <a:latin typeface="Calibri" pitchFamily="34" charset="0"/>
              </a:rPr>
              <a:t>Compress using </a:t>
            </a:r>
            <a:r>
              <a:rPr lang="en-US" sz="2800" b="1" dirty="0">
                <a:latin typeface="Calibri" pitchFamily="34" charset="0"/>
              </a:rPr>
              <a:t>two </a:t>
            </a:r>
            <a:r>
              <a:rPr lang="en-US" sz="2800" b="1" dirty="0" smtClean="0">
                <a:latin typeface="Calibri" pitchFamily="34" charset="0"/>
              </a:rPr>
              <a:t>fingers</a:t>
            </a:r>
            <a:r>
              <a:rPr lang="en-US" sz="2800" dirty="0" smtClean="0">
                <a:latin typeface="Calibri" pitchFamily="34" charset="0"/>
              </a:rPr>
              <a:t> </a:t>
            </a:r>
          </a:p>
          <a:p>
            <a:r>
              <a:rPr lang="en-US" sz="2800" dirty="0" smtClean="0">
                <a:latin typeface="Calibri" pitchFamily="34" charset="0"/>
              </a:rPr>
              <a:t>Just </a:t>
            </a:r>
            <a:r>
              <a:rPr lang="en-US" sz="2800" b="1" dirty="0">
                <a:latin typeface="Calibri" pitchFamily="34" charset="0"/>
              </a:rPr>
              <a:t>below nipple </a:t>
            </a:r>
            <a:r>
              <a:rPr lang="en-US" sz="2800" b="1" dirty="0" smtClean="0">
                <a:latin typeface="Calibri" pitchFamily="34" charset="0"/>
              </a:rPr>
              <a:t>line</a:t>
            </a:r>
            <a:endParaRPr lang="en-US" sz="2800" b="1" dirty="0">
              <a:latin typeface="Calibri" pitchFamily="34" charset="0"/>
            </a:endParaRPr>
          </a:p>
        </p:txBody>
      </p:sp>
      <p:pic>
        <p:nvPicPr>
          <p:cNvPr id="3" name="Picture 3" descr="C:\Users\User\Desktop\h9991484_001.jpg"/>
          <p:cNvPicPr>
            <a:picLocks noChangeAspect="1" noChangeArrowheads="1"/>
          </p:cNvPicPr>
          <p:nvPr/>
        </p:nvPicPr>
        <p:blipFill>
          <a:blip r:embed="rId2"/>
          <a:srcRect l="28368" t="15500" r="14240" b="12500"/>
          <a:stretch>
            <a:fillRect/>
          </a:stretch>
        </p:blipFill>
        <p:spPr bwMode="auto">
          <a:xfrm>
            <a:off x="381000" y="2743200"/>
            <a:ext cx="2819400" cy="230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User\Downloads\pic3.jpg"/>
          <p:cNvPicPr>
            <a:picLocks noChangeAspect="1" noChangeArrowheads="1"/>
          </p:cNvPicPr>
          <p:nvPr/>
        </p:nvPicPr>
        <p:blipFill>
          <a:blip r:embed="rId3"/>
          <a:srcRect t="20000" r="12500" b="16667"/>
          <a:stretch>
            <a:fillRect/>
          </a:stretch>
        </p:blipFill>
        <p:spPr bwMode="auto">
          <a:xfrm>
            <a:off x="3404616" y="2819400"/>
            <a:ext cx="2615184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User\Desktop\infants-mouth.png"/>
          <p:cNvPicPr>
            <a:picLocks noChangeAspect="1" noChangeArrowheads="1"/>
          </p:cNvPicPr>
          <p:nvPr/>
        </p:nvPicPr>
        <p:blipFill>
          <a:blip r:embed="rId4"/>
          <a:srcRect r="43135"/>
          <a:stretch>
            <a:fillRect/>
          </a:stretch>
        </p:blipFill>
        <p:spPr bwMode="auto">
          <a:xfrm>
            <a:off x="6096000" y="1981200"/>
            <a:ext cx="2743200" cy="2382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User\Desktop\IMD_CPR_infant_breathe_airway_EN.jpg"/>
          <p:cNvPicPr>
            <a:picLocks noChangeAspect="1" noChangeArrowheads="1"/>
          </p:cNvPicPr>
          <p:nvPr/>
        </p:nvPicPr>
        <p:blipFill>
          <a:blip r:embed="rId5"/>
          <a:srcRect l="12936" r="7291"/>
          <a:stretch>
            <a:fillRect/>
          </a:stretch>
        </p:blipFill>
        <p:spPr bwMode="auto">
          <a:xfrm>
            <a:off x="6144976" y="4724400"/>
            <a:ext cx="2645117" cy="200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304800" y="5042118"/>
            <a:ext cx="5257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itchFamily="34" charset="0"/>
              </a:rPr>
              <a:t>Amount of Breath approx. </a:t>
            </a:r>
            <a:r>
              <a:rPr lang="en-US" sz="2800" b="1" dirty="0">
                <a:latin typeface="Calibri" pitchFamily="34" charset="0"/>
              </a:rPr>
              <a:t>100ml</a:t>
            </a:r>
            <a:r>
              <a:rPr lang="en-US" sz="2800" dirty="0">
                <a:latin typeface="Calibri" pitchFamily="34" charset="0"/>
              </a:rPr>
              <a:t> </a:t>
            </a:r>
          </a:p>
          <a:p>
            <a:r>
              <a:rPr lang="en-US" sz="2800" dirty="0" smtClean="0">
                <a:latin typeface="Calibri" pitchFamily="34" charset="0"/>
              </a:rPr>
              <a:t>Breath </a:t>
            </a:r>
            <a:r>
              <a:rPr lang="en-US" sz="2800" dirty="0">
                <a:latin typeface="Calibri" pitchFamily="34" charset="0"/>
              </a:rPr>
              <a:t>should be </a:t>
            </a:r>
            <a:r>
              <a:rPr lang="en-US" sz="2800" dirty="0" smtClean="0">
                <a:latin typeface="Calibri" pitchFamily="34" charset="0"/>
              </a:rPr>
              <a:t>given</a:t>
            </a:r>
          </a:p>
          <a:p>
            <a:r>
              <a:rPr lang="en-US" sz="2800" b="1" dirty="0" smtClean="0">
                <a:latin typeface="Calibri" pitchFamily="34" charset="0"/>
              </a:rPr>
              <a:t>Mouth </a:t>
            </a:r>
            <a:r>
              <a:rPr lang="en-US" sz="2800" b="1" dirty="0">
                <a:latin typeface="Calibri" pitchFamily="34" charset="0"/>
              </a:rPr>
              <a:t>to Mouth and </a:t>
            </a:r>
            <a:r>
              <a:rPr lang="en-US" sz="2800" b="1" dirty="0" smtClean="0">
                <a:latin typeface="Calibri" pitchFamily="34" charset="0"/>
              </a:rPr>
              <a:t>Nose</a:t>
            </a:r>
            <a:endParaRPr lang="en-IN" sz="28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angshu Das\Desktop\heart-attack cartoon.jpg"/>
          <p:cNvPicPr>
            <a:picLocks noChangeAspect="1" noChangeArrowheads="1"/>
          </p:cNvPicPr>
          <p:nvPr/>
        </p:nvPicPr>
        <p:blipFill>
          <a:blip r:embed="rId2"/>
          <a:srcRect b="5714"/>
          <a:stretch>
            <a:fillRect/>
          </a:stretch>
        </p:blipFill>
        <p:spPr bwMode="auto">
          <a:xfrm>
            <a:off x="6324600" y="3437614"/>
            <a:ext cx="2514600" cy="3039386"/>
          </a:xfrm>
          <a:prstGeom prst="rect">
            <a:avLst/>
          </a:prstGeom>
          <a:noFill/>
        </p:spPr>
      </p:pic>
      <p:pic>
        <p:nvPicPr>
          <p:cNvPr id="1028" name="Picture 4" descr="C:\Users\Debangshu Das\Desktop\ht 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52400" y="3178451"/>
            <a:ext cx="2209800" cy="337474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19200" y="838200"/>
            <a:ext cx="678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Some Important </a:t>
            </a:r>
          </a:p>
          <a:p>
            <a:pPr algn="ctr"/>
            <a:r>
              <a:rPr lang="en-US" sz="5400" b="1" dirty="0" smtClean="0"/>
              <a:t>Medical Emergencies</a:t>
            </a:r>
          </a:p>
          <a:p>
            <a:pPr algn="ctr"/>
            <a:r>
              <a:rPr lang="en-US" sz="5400" b="1" dirty="0" smtClean="0"/>
              <a:t>And their First Aid</a:t>
            </a:r>
            <a:endParaRPr lang="en-US" sz="5400" b="1" dirty="0"/>
          </a:p>
        </p:txBody>
      </p:sp>
      <p:pic>
        <p:nvPicPr>
          <p:cNvPr id="1027" name="Picture 3" descr="C:\Users\Debangshu Das\Desktop\epilepsy cartoon.png"/>
          <p:cNvPicPr>
            <a:picLocks noChangeAspect="1" noChangeArrowheads="1"/>
          </p:cNvPicPr>
          <p:nvPr/>
        </p:nvPicPr>
        <p:blipFill>
          <a:blip r:embed="rId4"/>
          <a:srcRect l="4929" t="7143" b="10714"/>
          <a:stretch>
            <a:fillRect/>
          </a:stretch>
        </p:blipFill>
        <p:spPr bwMode="auto">
          <a:xfrm>
            <a:off x="1828800" y="4648200"/>
            <a:ext cx="4409660" cy="175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806450" y="727075"/>
            <a:ext cx="7270750" cy="11699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Choking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590800"/>
            <a:ext cx="38250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Choking is</a:t>
            </a:r>
          </a:p>
          <a:p>
            <a:r>
              <a:rPr lang="en-US" sz="3200" b="1" dirty="0" smtClean="0"/>
              <a:t>partial or complete </a:t>
            </a:r>
          </a:p>
          <a:p>
            <a:r>
              <a:rPr lang="en-US" sz="3200" b="1" dirty="0" smtClean="0"/>
              <a:t>obstruction of airway</a:t>
            </a:r>
            <a:endParaRPr lang="en-US" sz="3200" b="1" dirty="0"/>
          </a:p>
        </p:txBody>
      </p:sp>
      <p:pic>
        <p:nvPicPr>
          <p:cNvPr id="2050" name="Picture 2" descr="C:\Users\Debangshu Das\Desktop\choking.jpg"/>
          <p:cNvPicPr>
            <a:picLocks noChangeAspect="1" noChangeArrowheads="1"/>
          </p:cNvPicPr>
          <p:nvPr/>
        </p:nvPicPr>
        <p:blipFill>
          <a:blip r:embed="rId2"/>
          <a:srcRect r="6977" b="8571"/>
          <a:stretch>
            <a:fillRect/>
          </a:stretch>
        </p:blipFill>
        <p:spPr bwMode="auto">
          <a:xfrm>
            <a:off x="4953000" y="1752600"/>
            <a:ext cx="3457574" cy="3688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5181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Symptoms:</a:t>
            </a:r>
          </a:p>
          <a:p>
            <a:r>
              <a:rPr lang="en-US" sz="2800" b="1" dirty="0" smtClean="0"/>
              <a:t>(Mild Obstruction)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Victim coughing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Maybe grabbing the throat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Able to breath , speak or cough</a:t>
            </a:r>
          </a:p>
          <a:p>
            <a:endParaRPr lang="en-US" sz="2800" dirty="0" smtClean="0"/>
          </a:p>
          <a:p>
            <a:r>
              <a:rPr lang="en-US" sz="2800" b="1" dirty="0" smtClean="0"/>
              <a:t>(Sever Obstruction)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Victim gasping for breath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Grabbing the throat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Unable to breath, speak or cough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Victim slowly getting unconscious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6019800"/>
            <a:ext cx="8638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*For Unconscious victim, you realise choking, during EAR</a:t>
            </a:r>
            <a:endParaRPr lang="en-US" sz="28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685800"/>
            <a:ext cx="4953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Action: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Encourage the victim to cough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Clear the mouth with finger sweep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5 Back Slap in between shoulder blades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Check mouth and clear if needed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5 Abdominal Thrust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Check mouth and clear if needed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Repeat these steps</a:t>
            </a:r>
            <a:endParaRPr lang="en-US" sz="2800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/>
          <a:srcRect r="10000"/>
          <a:stretch>
            <a:fillRect/>
          </a:stretch>
        </p:blipFill>
        <p:spPr bwMode="auto">
          <a:xfrm>
            <a:off x="304800" y="1676400"/>
            <a:ext cx="2057400" cy="409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5137" y="1600200"/>
            <a:ext cx="2328863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4800" y="6027003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**For Unconscious, roll sideway, 5 Back slap, roll back and</a:t>
            </a:r>
          </a:p>
          <a:p>
            <a:r>
              <a:rPr lang="en-US" sz="2400" b="1" dirty="0" smtClean="0"/>
              <a:t> 30 Chest Compression (CPR), repeat until object dislodge </a:t>
            </a:r>
            <a:endParaRPr lang="en-US" sz="24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304800" y="533400"/>
            <a:ext cx="8547100" cy="11699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rPr>
              <a:t>Heart Attack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2057400"/>
            <a:ext cx="5080000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57200" y="1981200"/>
            <a:ext cx="3276600" cy="4122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Heart Attack is</a:t>
            </a:r>
          </a:p>
          <a:p>
            <a:r>
              <a:rPr lang="en-US" sz="2800" b="1" dirty="0" smtClean="0"/>
              <a:t>lack of oxygen in heart muscles,</a:t>
            </a:r>
          </a:p>
          <a:p>
            <a:r>
              <a:rPr lang="en-US" sz="2800" b="1" dirty="0" smtClean="0"/>
              <a:t>due to blockage in the Coronary Artery, which leads to stoppage or insufficient pumping of heart.</a:t>
            </a:r>
            <a:endParaRPr lang="en-US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838200" y="1219200"/>
            <a:ext cx="7620000" cy="4217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Symptoms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: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Severe pain in chest spreading to arm/neck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Difficulty in breathing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Heavy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sweating</a:t>
            </a:r>
          </a:p>
          <a:p>
            <a:pPr marL="742950" lvl="1" indent="-34290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Pale or Bluish lips or nails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Irregular heartbeat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Palpitation &amp; fibrillations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Weakness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and anxiety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Nausea or vomiting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Dizziness/unconsciousness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7200" y="3733800"/>
            <a:ext cx="8382000" cy="1637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Keep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person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warm, cover with blanket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Wipe face and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forehead with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damp cloth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Regularly record and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monitor pulse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and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breathing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If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no breath, start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CPR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56388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** Don’t Give any food/ water to drink</a:t>
            </a:r>
          </a:p>
          <a:p>
            <a:r>
              <a:rPr lang="en-US" sz="2800" b="1" dirty="0" smtClean="0"/>
              <a:t>** Give medicine, only if he/she is on medication</a:t>
            </a:r>
            <a:endParaRPr lang="en-US" sz="2800" b="1" dirty="0"/>
          </a:p>
        </p:txBody>
      </p:sp>
      <p:pic>
        <p:nvPicPr>
          <p:cNvPr id="1026" name="Picture 2" descr="C:\Users\Debangshu Das\Desktop\HA sit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295400"/>
            <a:ext cx="3276600" cy="24574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143000"/>
            <a:ext cx="5977919" cy="2606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3200" b="1" dirty="0" smtClean="0">
                <a:solidFill>
                  <a:srgbClr val="000000"/>
                </a:solidFill>
              </a:rPr>
              <a:t>Action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: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Reassure and calm the victim</a:t>
            </a:r>
            <a:endParaRPr lang="en-US" sz="2800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Make victim lie down in 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half-sitting position, with knees bent</a:t>
            </a:r>
            <a:endParaRPr lang="en-US" sz="2800" dirty="0" smtClean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Loosen clothing, particularly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around neck, chest and waist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24814" r="9963" b="24629"/>
          <a:stretch/>
        </p:blipFill>
        <p:spPr>
          <a:xfrm>
            <a:off x="723900" y="-31172"/>
            <a:ext cx="7772400" cy="6889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9144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What is First Aid?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524000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charset="0"/>
              </a:rPr>
              <a:t>First aid is the temporary and immediate care of a person who is injured or ill.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27432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Aim of First Aid: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33400" y="3505200"/>
            <a:ext cx="8208963" cy="204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" charset="0"/>
              </a:rPr>
              <a:t>To 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</a:rPr>
              <a:t>restart breath  (CPR), if needed</a:t>
            </a:r>
            <a:endParaRPr lang="en-US" sz="2800" b="1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" charset="0"/>
              </a:rPr>
              <a:t>To 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</a:rPr>
              <a:t>stop bleeding as possible</a:t>
            </a:r>
            <a:endParaRPr lang="en-US" sz="2800" b="1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" charset="0"/>
              </a:rPr>
              <a:t>To prevent further injury </a:t>
            </a:r>
            <a:endParaRPr lang="en-US" sz="2800" b="1" dirty="0" smtClean="0">
              <a:solidFill>
                <a:srgbClr val="000000"/>
              </a:solidFill>
              <a:latin typeface="Arial" charset="0"/>
            </a:endParaRP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Arial" charset="0"/>
              </a:rPr>
              <a:t>To prevent </a:t>
            </a:r>
            <a:r>
              <a:rPr lang="en-US" sz="2800" b="1" dirty="0">
                <a:solidFill>
                  <a:srgbClr val="000000"/>
                </a:solidFill>
                <a:latin typeface="Arial" charset="0"/>
              </a:rPr>
              <a:t>condition from 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</a:rPr>
              <a:t>worsening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b="1" dirty="0" smtClean="0">
                <a:solidFill>
                  <a:srgbClr val="000000"/>
                </a:solidFill>
                <a:latin typeface="Arial" charset="0"/>
              </a:rPr>
              <a:t>To </a:t>
            </a:r>
            <a:r>
              <a:rPr lang="en-US" sz="2800" b="1" dirty="0">
                <a:solidFill>
                  <a:srgbClr val="000000"/>
                </a:solidFill>
                <a:latin typeface="Arial" charset="0"/>
              </a:rPr>
              <a:t>control shock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304800" y="533400"/>
            <a:ext cx="8547100" cy="11699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Stroke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4848" y="1752600"/>
            <a:ext cx="5351316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33400" y="1905000"/>
            <a:ext cx="3810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Stroke or Brain Attack  is </a:t>
            </a:r>
          </a:p>
          <a:p>
            <a:r>
              <a:rPr lang="en-US" sz="2800" b="1" dirty="0" smtClean="0"/>
              <a:t>lack of oxygen in brain </a:t>
            </a:r>
          </a:p>
          <a:p>
            <a:r>
              <a:rPr lang="en-US" sz="2800" b="1" dirty="0" smtClean="0"/>
              <a:t>due to blockage or cut in Carotid Arteries of brain</a:t>
            </a:r>
            <a:endParaRPr lang="en-US" sz="2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914400"/>
            <a:ext cx="7727950" cy="5410200"/>
          </a:xfrm>
          <a:prstGeom prst="rect">
            <a:avLst/>
          </a:prstGeom>
        </p:spPr>
        <p:txBody>
          <a:bodyPr vert="horz" lIns="0" tIns="0" rIns="0" bIns="0" rtlCol="0">
            <a:normAutofit fontScale="77500" lnSpcReduction="20000"/>
          </a:bodyPr>
          <a:lstStyle/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4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Symptoms: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Severe Headache</a:t>
            </a:r>
          </a:p>
          <a:p>
            <a:pPr marL="742950" lvl="1" indent="-34290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sz="3600" dirty="0" smtClean="0">
                <a:solidFill>
                  <a:srgbClr val="000000"/>
                </a:solidFill>
              </a:rPr>
              <a:t>Signs of paralysis or weakness, often on one side of the body</a:t>
            </a:r>
          </a:p>
          <a:p>
            <a:pPr marL="742950" lvl="1" indent="-34290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sz="3600" dirty="0" smtClean="0">
                <a:solidFill>
                  <a:srgbClr val="000000"/>
                </a:solidFill>
              </a:rPr>
              <a:t>Difficulty in speaking, lopsided mouth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Blurred vision, inequal pupil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Confusion &amp; disorientation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Dribbling from one side of mouth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Loss of consciousness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en-US" sz="2800" b="1" dirty="0" smtClean="0">
              <a:solidFill>
                <a:srgbClr val="000000"/>
              </a:solidFill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600" b="1" dirty="0" smtClean="0">
                <a:solidFill>
                  <a:srgbClr val="000000"/>
                </a:solidFill>
              </a:rPr>
              <a:t>Quick Check: FAST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F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ace-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Look at Face, Eyes inequal, Mouth lopsided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4600" b="1" dirty="0" smtClean="0">
                <a:solidFill>
                  <a:srgbClr val="000000"/>
                </a:solidFill>
              </a:rPr>
              <a:t>A</a:t>
            </a:r>
            <a:r>
              <a:rPr lang="en-US" sz="3600" dirty="0" smtClean="0">
                <a:solidFill>
                  <a:srgbClr val="000000"/>
                </a:solidFill>
              </a:rPr>
              <a:t>rm- Tell victim to raise arms, one arm paralysed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4600" b="1" baseline="0" dirty="0" smtClean="0">
                <a:solidFill>
                  <a:srgbClr val="000000"/>
                </a:solidFill>
              </a:rPr>
              <a:t>S</a:t>
            </a:r>
            <a:r>
              <a:rPr lang="en-US" sz="3600" baseline="0" dirty="0" smtClean="0">
                <a:solidFill>
                  <a:srgbClr val="000000"/>
                </a:solidFill>
              </a:rPr>
              <a:t>peech-</a:t>
            </a:r>
            <a:r>
              <a:rPr lang="en-US" sz="3600" dirty="0" smtClean="0">
                <a:solidFill>
                  <a:srgbClr val="000000"/>
                </a:solidFill>
              </a:rPr>
              <a:t> Ask simple questions, slurred speech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4600" b="1" baseline="0" dirty="0" smtClean="0">
                <a:solidFill>
                  <a:srgbClr val="000000"/>
                </a:solidFill>
              </a:rPr>
              <a:t>T</a:t>
            </a:r>
            <a:r>
              <a:rPr lang="en-US" sz="3600" baseline="0" dirty="0" smtClean="0">
                <a:solidFill>
                  <a:srgbClr val="000000"/>
                </a:solidFill>
              </a:rPr>
              <a:t>alk</a:t>
            </a:r>
            <a:r>
              <a:rPr lang="en-US" sz="3600" dirty="0" smtClean="0">
                <a:solidFill>
                  <a:srgbClr val="000000"/>
                </a:solidFill>
              </a:rPr>
              <a:t> to doctor- consult a doctor</a:t>
            </a:r>
            <a:endParaRPr lang="en-US" sz="3600" b="1" baseline="0" dirty="0" smtClean="0">
              <a:solidFill>
                <a:srgbClr val="000000"/>
              </a:solidFill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en-US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57200" y="1524000"/>
            <a:ext cx="8153400" cy="4151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3200" b="1" dirty="0" smtClean="0">
                <a:solidFill>
                  <a:srgbClr val="000000"/>
                </a:solidFill>
              </a:rPr>
              <a:t>Action: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Monitor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airway and breathing – perform CPR if necessary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Place in recovery position, if unconscious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If conscious, help to lie down with head and shoulders slightly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raised, head turned sideway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Keep warm, cover with blanket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Reassurance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Call an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ambulance, admit to ICU as soon as possible</a:t>
            </a:r>
            <a:endParaRPr lang="en-US" sz="28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1143000" y="685800"/>
            <a:ext cx="6477000" cy="78898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Shock</a:t>
            </a:r>
          </a:p>
        </p:txBody>
      </p:sp>
      <p:pic>
        <p:nvPicPr>
          <p:cNvPr id="1026" name="Picture 2" descr="C:\Users\Debangshu Das\Desktop\Shock.jpg"/>
          <p:cNvPicPr>
            <a:picLocks noChangeAspect="1" noChangeArrowheads="1"/>
          </p:cNvPicPr>
          <p:nvPr/>
        </p:nvPicPr>
        <p:blipFill>
          <a:blip r:embed="rId2"/>
          <a:srcRect l="16773" r="16773"/>
          <a:stretch>
            <a:fillRect/>
          </a:stretch>
        </p:blipFill>
        <p:spPr bwMode="auto">
          <a:xfrm>
            <a:off x="5486400" y="914400"/>
            <a:ext cx="3200400" cy="34004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0806" y="1752600"/>
            <a:ext cx="8211415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Shock  is  caused by 21% or more </a:t>
            </a:r>
          </a:p>
          <a:p>
            <a:r>
              <a:rPr lang="en-US" sz="2800" b="1" dirty="0" smtClean="0"/>
              <a:t>oxygen deficiency in vital organs.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Depending  on Triggering reason,</a:t>
            </a:r>
          </a:p>
          <a:p>
            <a:endParaRPr lang="en-US" sz="2800" b="1" dirty="0" smtClean="0"/>
          </a:p>
          <a:p>
            <a:r>
              <a:rPr lang="en-US" sz="3200" b="1" dirty="0" smtClean="0"/>
              <a:t>Psychogenic/ Emotional Shock:</a:t>
            </a:r>
          </a:p>
          <a:p>
            <a:r>
              <a:rPr lang="en-US" sz="2800" b="1" dirty="0" smtClean="0"/>
              <a:t>due to fear, excitement or sudden sad news</a:t>
            </a:r>
          </a:p>
          <a:p>
            <a:endParaRPr lang="en-US" sz="2800" b="1" dirty="0" smtClean="0"/>
          </a:p>
          <a:p>
            <a:r>
              <a:rPr lang="en-US" sz="3200" b="1" dirty="0" smtClean="0"/>
              <a:t>Circulatory Shock</a:t>
            </a:r>
            <a:r>
              <a:rPr lang="en-US" sz="2800" b="1" dirty="0" smtClean="0"/>
              <a:t>: due to excessive bleeding</a:t>
            </a:r>
          </a:p>
          <a:p>
            <a:endParaRPr lang="en-US" sz="2800" b="1" dirty="0" smtClean="0"/>
          </a:p>
          <a:p>
            <a:r>
              <a:rPr lang="en-US" sz="3200" b="1" dirty="0" smtClean="0"/>
              <a:t>Anaphylactic Shock</a:t>
            </a:r>
            <a:r>
              <a:rPr lang="en-US" sz="2800" b="1" dirty="0" smtClean="0"/>
              <a:t>: due to severe allergic reaction </a:t>
            </a:r>
            <a:endParaRPr lang="en-US" sz="28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990600"/>
            <a:ext cx="8382000" cy="533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Symptoms: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Restlessness and anxiety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Victim in dazed state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Cool sweating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Shivering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Pale skin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Fast shallow breathing /gasping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Weak Rapid pulse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Nausea or vomiting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Unconsciousness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</a:rPr>
              <a:t>(for Allergic Shock)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●Itching  ●Hives   ●Flushed Face    ●Warm skin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533400" y="1066800"/>
            <a:ext cx="7239000" cy="456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3200" b="1" dirty="0" smtClean="0">
                <a:solidFill>
                  <a:srgbClr val="000000"/>
                </a:solidFill>
              </a:rPr>
              <a:t>Action:</a:t>
            </a:r>
            <a:endParaRPr lang="en-US" sz="1600" b="1" dirty="0" smtClean="0">
              <a:solidFill>
                <a:srgbClr val="000000"/>
              </a:solidFill>
            </a:endParaRP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Reassure casualty, Place Hand on Head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Determine cause, if possible remove it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Place in lying position with feet raise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Loosen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clothing and make comfortable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Keep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warm, cover with blanket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Cold compress, if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sweats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If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breath stops- start CPR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In case of </a:t>
            </a:r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</a:rPr>
              <a:t>Allergic Shock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,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   determine cause of allergy,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    quickly consult doctor</a:t>
            </a:r>
          </a:p>
        </p:txBody>
      </p:sp>
      <p:pic>
        <p:nvPicPr>
          <p:cNvPr id="2050" name="Picture 2" descr="C:\Users\Debangshu Das\Desktop\step4-shock-first-aid-advice.png"/>
          <p:cNvPicPr>
            <a:picLocks noChangeAspect="1" noChangeArrowheads="1"/>
          </p:cNvPicPr>
          <p:nvPr/>
        </p:nvPicPr>
        <p:blipFill>
          <a:blip r:embed="rId2"/>
          <a:srcRect l="3733" t="25956" r="3941" b="20000"/>
          <a:stretch>
            <a:fillRect/>
          </a:stretch>
        </p:blipFill>
        <p:spPr bwMode="auto">
          <a:xfrm>
            <a:off x="5324474" y="3505199"/>
            <a:ext cx="3819526" cy="2235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806450" y="914399"/>
            <a:ext cx="7651750" cy="9826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+mj-cs"/>
              </a:rPr>
              <a:t>Seizures</a:t>
            </a:r>
          </a:p>
        </p:txBody>
      </p:sp>
      <p:pic>
        <p:nvPicPr>
          <p:cNvPr id="2050" name="Picture 2" descr="C:\Users\Debangshu Das\Desktop\Materials FA&amp;DM\Seizure 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362200"/>
            <a:ext cx="5029200" cy="399142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1905000"/>
            <a:ext cx="77003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Seizure is temporary disturbance in electrical flow </a:t>
            </a:r>
          </a:p>
          <a:p>
            <a:r>
              <a:rPr lang="en-US" sz="2800" b="1" dirty="0" smtClean="0"/>
              <a:t>in nervous system, often caused by Epilepsy.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3810000"/>
            <a:ext cx="43608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Usually seizure is non fatal,</a:t>
            </a:r>
          </a:p>
          <a:p>
            <a:r>
              <a:rPr lang="en-US" sz="2800" b="1" dirty="0" smtClean="0"/>
              <a:t>stops on it’s own in 3-5 min.</a:t>
            </a:r>
            <a:endParaRPr lang="en-US" sz="28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990600"/>
            <a:ext cx="7346950" cy="4048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Symptoms: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Sudden jerky movement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lvl="1" indent="-34290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Body stiffening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, muscle spasm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Drooling</a:t>
            </a: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Clenched jaws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Unconsciousness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685800" y="1143000"/>
            <a:ext cx="7620000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</a:pPr>
            <a:r>
              <a:rPr lang="en-US" sz="3200" b="1" dirty="0" smtClean="0">
                <a:solidFill>
                  <a:srgbClr val="000000"/>
                </a:solidFill>
              </a:rPr>
              <a:t>Action:</a:t>
            </a:r>
            <a:endParaRPr lang="en-US" sz="3200" b="1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Prevent victim from injuring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himself/ herself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If victim is standing, lay him/her down on ground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Place pillow,/clothes under head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Remove any eye glasses/ wrist watch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Remove surrounding chair/ tables away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Put spoon wrapped in  napkin in mouth to prevent  bite on toung </a:t>
            </a:r>
            <a:endParaRPr lang="en-US" sz="2800" dirty="0"/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Do not stop movements</a:t>
            </a:r>
          </a:p>
          <a:p>
            <a:pPr lvl="1" indent="-342900">
              <a:lnSpc>
                <a:spcPct val="95000"/>
              </a:lnSpc>
              <a:buClr>
                <a:srgbClr val="000000"/>
              </a:buClr>
              <a:buSzPct val="100000"/>
              <a:buFontTx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</a:rPr>
              <a:t>After movement stops ,Check breath, If not breathing begin 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</a:rPr>
              <a:t>CPR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6963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/>
              <a:t>Heat Exhaustion  &amp;  Heat Stroke</a:t>
            </a:r>
            <a:endParaRPr lang="en-US" sz="4000" b="1" dirty="0"/>
          </a:p>
        </p:txBody>
      </p:sp>
      <p:pic>
        <p:nvPicPr>
          <p:cNvPr id="1026" name="Picture 2" descr="C:\Users\Debangshu Das\Desktop\Materials FA&amp;DM\Heat 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524000"/>
            <a:ext cx="3348038" cy="45142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2057400"/>
            <a:ext cx="56666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Heat Exhaustion</a:t>
            </a:r>
            <a:r>
              <a:rPr lang="en-US" sz="2800" b="1" dirty="0" smtClean="0"/>
              <a:t> is  very much</a:t>
            </a:r>
          </a:p>
          <a:p>
            <a:r>
              <a:rPr lang="en-US" sz="2800" b="1" u="sng" dirty="0" smtClean="0"/>
              <a:t>tiredness</a:t>
            </a:r>
            <a:r>
              <a:rPr lang="en-US" sz="2800" b="1" dirty="0" smtClean="0"/>
              <a:t> due to dehydration </a:t>
            </a:r>
          </a:p>
          <a:p>
            <a:r>
              <a:rPr lang="en-US" sz="2800" b="1" dirty="0" smtClean="0"/>
              <a:t>In hot atmosphere.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If heat exhaustion is not stopped</a:t>
            </a:r>
          </a:p>
          <a:p>
            <a:r>
              <a:rPr lang="en-US" sz="2800" b="1" dirty="0" smtClean="0"/>
              <a:t>body crosses its limit of sweating, </a:t>
            </a:r>
          </a:p>
          <a:p>
            <a:r>
              <a:rPr lang="en-US" sz="2800" b="1" dirty="0" smtClean="0"/>
              <a:t>sweating  stops and </a:t>
            </a:r>
            <a:r>
              <a:rPr lang="en-US" sz="2800" b="1" u="sng" dirty="0" smtClean="0"/>
              <a:t>body</a:t>
            </a:r>
            <a:r>
              <a:rPr lang="en-US" sz="2800" b="1" dirty="0" smtClean="0"/>
              <a:t> becomes </a:t>
            </a:r>
          </a:p>
          <a:p>
            <a:r>
              <a:rPr lang="en-US" sz="2800" b="1" u="sng" dirty="0" smtClean="0"/>
              <a:t>hot</a:t>
            </a:r>
            <a:r>
              <a:rPr lang="en-US" sz="2800" b="1" dirty="0" smtClean="0"/>
              <a:t> , this is </a:t>
            </a:r>
            <a:r>
              <a:rPr lang="en-US" sz="2800" b="1" u="sng" dirty="0" smtClean="0"/>
              <a:t>Heat Stroke </a:t>
            </a:r>
            <a:r>
              <a:rPr lang="en-US" sz="2800" b="1" dirty="0" smtClean="0"/>
              <a:t>stage.</a:t>
            </a:r>
            <a:endParaRPr lang="en-US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24814" r="9963" b="24629"/>
          <a:stretch/>
        </p:blipFill>
        <p:spPr>
          <a:xfrm>
            <a:off x="723900" y="-31172"/>
            <a:ext cx="7772400" cy="68891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8200" y="8382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BASIC LIFE SUPPORT FLOW CHART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981200"/>
            <a:ext cx="7391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Incident</a:t>
            </a:r>
          </a:p>
          <a:p>
            <a:r>
              <a:rPr lang="en-US" dirty="0" smtClean="0"/>
              <a:t>Check Danger</a:t>
            </a:r>
          </a:p>
          <a:p>
            <a:r>
              <a:rPr lang="en-US" dirty="0" smtClean="0"/>
              <a:t>Remove Danger</a:t>
            </a:r>
          </a:p>
          <a:p>
            <a:r>
              <a:rPr lang="en-US" dirty="0" smtClean="0"/>
              <a:t>Check Response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Symptoms: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Heat Exhaustion</a:t>
            </a:r>
          </a:p>
          <a:p>
            <a:r>
              <a:rPr lang="en-US" dirty="0" smtClean="0"/>
              <a:t>Cool , clammy skin</a:t>
            </a:r>
          </a:p>
          <a:p>
            <a:r>
              <a:rPr lang="en-US" dirty="0" smtClean="0"/>
              <a:t>Sweating</a:t>
            </a:r>
          </a:p>
          <a:p>
            <a:r>
              <a:rPr lang="en-US" dirty="0" smtClean="0"/>
              <a:t>Dilated pupil, confusion</a:t>
            </a:r>
          </a:p>
          <a:p>
            <a:r>
              <a:rPr lang="en-US" dirty="0" smtClean="0"/>
              <a:t>Weak rapid pulse</a:t>
            </a:r>
          </a:p>
          <a:p>
            <a:r>
              <a:rPr lang="en-US" dirty="0" smtClean="0"/>
              <a:t>Headache</a:t>
            </a:r>
          </a:p>
          <a:p>
            <a:r>
              <a:rPr lang="en-US" dirty="0" smtClean="0"/>
              <a:t>Abdominal cramp</a:t>
            </a:r>
          </a:p>
          <a:p>
            <a:r>
              <a:rPr lang="en-US" dirty="0" smtClean="0"/>
              <a:t>Nausea or Vomiting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b="1" u="sng" dirty="0" smtClean="0"/>
              <a:t>Heat Stroke</a:t>
            </a:r>
          </a:p>
          <a:p>
            <a:r>
              <a:rPr lang="en-US" dirty="0" smtClean="0"/>
              <a:t>Hot, dry skin</a:t>
            </a:r>
          </a:p>
          <a:p>
            <a:r>
              <a:rPr lang="en-US" dirty="0" smtClean="0"/>
              <a:t>Body temperature 102⁰F / 39⁰C or above</a:t>
            </a:r>
          </a:p>
          <a:p>
            <a:r>
              <a:rPr lang="en-US" dirty="0" smtClean="0"/>
              <a:t>Constricted pupil</a:t>
            </a:r>
          </a:p>
          <a:p>
            <a:r>
              <a:rPr lang="en-US" dirty="0" smtClean="0"/>
              <a:t>Strong  rapid pulse</a:t>
            </a:r>
          </a:p>
          <a:p>
            <a:r>
              <a:rPr lang="en-US" dirty="0" smtClean="0"/>
              <a:t>Seizure</a:t>
            </a:r>
          </a:p>
          <a:p>
            <a:r>
              <a:rPr lang="en-US" dirty="0" smtClean="0"/>
              <a:t>Unconsciousness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Debangshu Das\Desktop\ht trt.png"/>
          <p:cNvPicPr>
            <a:picLocks noChangeAspect="1" noChangeArrowheads="1"/>
          </p:cNvPicPr>
          <p:nvPr/>
        </p:nvPicPr>
        <p:blipFill>
          <a:blip r:embed="rId2"/>
          <a:srcRect t="8549" b="31347"/>
          <a:stretch>
            <a:fillRect/>
          </a:stretch>
        </p:blipFill>
        <p:spPr bwMode="auto">
          <a:xfrm>
            <a:off x="304800" y="4724400"/>
            <a:ext cx="4953000" cy="2057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/>
              <a:t>Action: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038600" cy="3810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u="sng" dirty="0" smtClean="0"/>
              <a:t>Heat Exhaustion</a:t>
            </a:r>
          </a:p>
          <a:p>
            <a:r>
              <a:rPr lang="en-US" dirty="0" smtClean="0"/>
              <a:t>Take the victim to </a:t>
            </a:r>
            <a:r>
              <a:rPr lang="en-US" b="1" dirty="0" smtClean="0"/>
              <a:t>shade</a:t>
            </a:r>
          </a:p>
          <a:p>
            <a:r>
              <a:rPr lang="en-US" b="1" dirty="0" smtClean="0"/>
              <a:t>Sponge</a:t>
            </a:r>
            <a:r>
              <a:rPr lang="en-US" dirty="0" smtClean="0"/>
              <a:t> with wet cloth</a:t>
            </a:r>
          </a:p>
          <a:p>
            <a:r>
              <a:rPr lang="en-US" b="1" dirty="0" smtClean="0"/>
              <a:t>Fan</a:t>
            </a:r>
            <a:r>
              <a:rPr lang="en-US" dirty="0" smtClean="0"/>
              <a:t> with electric or hand fan or newspaper</a:t>
            </a:r>
          </a:p>
          <a:p>
            <a:r>
              <a:rPr lang="en-US" dirty="0" smtClean="0"/>
              <a:t>If victim is conscious, give him/ her some cool salty </a:t>
            </a:r>
            <a:r>
              <a:rPr lang="en-US" b="1" dirty="0" smtClean="0"/>
              <a:t>drink</a:t>
            </a:r>
            <a:r>
              <a:rPr lang="en-US" dirty="0" smtClean="0"/>
              <a:t> to sip</a:t>
            </a:r>
          </a:p>
          <a:p>
            <a:r>
              <a:rPr lang="en-US" dirty="0" smtClean="0"/>
              <a:t>Lay down on back with elevated legs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066800"/>
            <a:ext cx="4038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u="sng" dirty="0" smtClean="0"/>
              <a:t>Heat stroke</a:t>
            </a:r>
          </a:p>
          <a:p>
            <a:r>
              <a:rPr lang="en-US" dirty="0" smtClean="0"/>
              <a:t>Take the victim to </a:t>
            </a:r>
            <a:r>
              <a:rPr lang="en-US" b="1" dirty="0" smtClean="0"/>
              <a:t>shade</a:t>
            </a:r>
          </a:p>
          <a:p>
            <a:r>
              <a:rPr lang="en-US" b="1" dirty="0" smtClean="0"/>
              <a:t>Sponge</a:t>
            </a:r>
            <a:r>
              <a:rPr lang="en-US" dirty="0" smtClean="0"/>
              <a:t> with wet cloth, keep </a:t>
            </a:r>
            <a:r>
              <a:rPr lang="en-US" b="1" dirty="0" smtClean="0"/>
              <a:t>wet cloth </a:t>
            </a:r>
            <a:r>
              <a:rPr lang="en-US" dirty="0" smtClean="0"/>
              <a:t>at forehead, neck, chest</a:t>
            </a:r>
          </a:p>
          <a:p>
            <a:r>
              <a:rPr lang="en-US" b="1" dirty="0" smtClean="0"/>
              <a:t>Fan</a:t>
            </a:r>
            <a:r>
              <a:rPr lang="en-US" dirty="0" smtClean="0"/>
              <a:t> with electric or hand fan or newspaper</a:t>
            </a:r>
          </a:p>
          <a:p>
            <a:r>
              <a:rPr lang="en-US" b="1" dirty="0" smtClean="0"/>
              <a:t>Don’t</a:t>
            </a:r>
            <a:r>
              <a:rPr lang="en-US" dirty="0" smtClean="0"/>
              <a:t> give water to drink until body cools</a:t>
            </a:r>
          </a:p>
          <a:p>
            <a:r>
              <a:rPr lang="en-US" dirty="0" smtClean="0"/>
              <a:t>Perform CPR, if needed</a:t>
            </a:r>
          </a:p>
          <a:p>
            <a:r>
              <a:rPr lang="en-US" dirty="0" smtClean="0"/>
              <a:t>Lay down on back with elevated legs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bangshu Das\Desktop\cut-finger-carto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3352800"/>
            <a:ext cx="2438400" cy="3171825"/>
          </a:xfrm>
          <a:prstGeom prst="rect">
            <a:avLst/>
          </a:prstGeom>
          <a:noFill/>
        </p:spPr>
      </p:pic>
      <p:pic>
        <p:nvPicPr>
          <p:cNvPr id="2051" name="Picture 3" descr="C:\Users\Debangshu Das\Desktop\-electric-shock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505200"/>
            <a:ext cx="2801185" cy="3195638"/>
          </a:xfrm>
          <a:prstGeom prst="rect">
            <a:avLst/>
          </a:prstGeom>
          <a:noFill/>
        </p:spPr>
      </p:pic>
      <p:pic>
        <p:nvPicPr>
          <p:cNvPr id="2052" name="Picture 4" descr="C:\Users\Debangshu Das\Desktop\accident-risk-child-hot-iron-.jpg"/>
          <p:cNvPicPr>
            <a:picLocks noChangeAspect="1" noChangeArrowheads="1"/>
          </p:cNvPicPr>
          <p:nvPr/>
        </p:nvPicPr>
        <p:blipFill>
          <a:blip r:embed="rId4"/>
          <a:srcRect l="5882" t="9849" r="5882"/>
          <a:stretch>
            <a:fillRect/>
          </a:stretch>
        </p:blipFill>
        <p:spPr bwMode="auto">
          <a:xfrm>
            <a:off x="3048000" y="3657600"/>
            <a:ext cx="3429000" cy="3048000"/>
          </a:xfrm>
          <a:prstGeom prst="rect">
            <a:avLst/>
          </a:prstGeom>
          <a:noFill/>
        </p:spPr>
      </p:pic>
      <p:pic>
        <p:nvPicPr>
          <p:cNvPr id="2053" name="Picture 5" descr="C:\Users\Debangshu Das\Desktop\cycl fal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47085"/>
            <a:ext cx="2667000" cy="234167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981200" y="685800"/>
            <a:ext cx="678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Some Important </a:t>
            </a:r>
          </a:p>
          <a:p>
            <a:pPr algn="ctr"/>
            <a:r>
              <a:rPr lang="en-US" sz="5400" b="1" dirty="0" smtClean="0"/>
              <a:t>Trauma Emergencies</a:t>
            </a:r>
          </a:p>
          <a:p>
            <a:pPr algn="ctr"/>
            <a:r>
              <a:rPr lang="en-US" sz="5400" b="1" dirty="0" smtClean="0"/>
              <a:t>And their First Aid</a:t>
            </a:r>
            <a:endParaRPr lang="en-US" sz="5400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838200" y="685800"/>
            <a:ext cx="7651750" cy="9826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000000"/>
                </a:solidFill>
                <a:ea typeface="+mj-ea"/>
                <a:cs typeface="+mj-cs"/>
              </a:rPr>
              <a:t>Bleeding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026" name="Picture 2" descr="C:\Users\Debangshu Das\Desktop\head bleed.jpg"/>
          <p:cNvPicPr>
            <a:picLocks noChangeAspect="1" noChangeArrowheads="1"/>
          </p:cNvPicPr>
          <p:nvPr/>
        </p:nvPicPr>
        <p:blipFill>
          <a:blip r:embed="rId2"/>
          <a:srcRect l="6989" r="15591" b="60938"/>
          <a:stretch>
            <a:fillRect/>
          </a:stretch>
        </p:blipFill>
        <p:spPr bwMode="auto">
          <a:xfrm>
            <a:off x="7010400" y="1295400"/>
            <a:ext cx="1828800" cy="2540000"/>
          </a:xfrm>
          <a:prstGeom prst="rect">
            <a:avLst/>
          </a:prstGeom>
          <a:noFill/>
        </p:spPr>
      </p:pic>
      <p:pic>
        <p:nvPicPr>
          <p:cNvPr id="1028" name="Picture 4" descr="C:\Users\Debangshu Das\Desktop\hand-with-blood-.jpg"/>
          <p:cNvPicPr>
            <a:picLocks noChangeAspect="1" noChangeArrowheads="1"/>
          </p:cNvPicPr>
          <p:nvPr/>
        </p:nvPicPr>
        <p:blipFill>
          <a:blip r:embed="rId3"/>
          <a:srcRect l="14815" t="7407" r="16667" b="27777"/>
          <a:stretch>
            <a:fillRect/>
          </a:stretch>
        </p:blipFill>
        <p:spPr bwMode="auto">
          <a:xfrm>
            <a:off x="0" y="1210962"/>
            <a:ext cx="2743200" cy="25949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19400" y="1981200"/>
            <a:ext cx="436029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Bleeding is caused due to</a:t>
            </a:r>
          </a:p>
          <a:p>
            <a:r>
              <a:rPr lang="en-US" sz="2800" b="1" dirty="0" smtClean="0"/>
              <a:t>cut of blood vessels - </a:t>
            </a:r>
          </a:p>
          <a:p>
            <a:r>
              <a:rPr lang="en-US" sz="2800" b="1" dirty="0" smtClean="0"/>
              <a:t>arteries, veins or capillaries.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3810000"/>
            <a:ext cx="739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Blood is always contained within blood vessels.</a:t>
            </a:r>
          </a:p>
          <a:p>
            <a:r>
              <a:rPr lang="en-US" sz="2800" b="1" dirty="0" smtClean="0"/>
              <a:t>Even the tiniest bleeding means, there has been cut in any blood vessel.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5181600"/>
            <a:ext cx="762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Amount of Blood = 6.5% - 7.5% of body weight,</a:t>
            </a:r>
          </a:p>
          <a:p>
            <a:r>
              <a:rPr lang="en-US" sz="2800" b="1" dirty="0" smtClean="0"/>
              <a:t>5.5 - 6 litres for a person of 80kg.</a:t>
            </a:r>
          </a:p>
          <a:p>
            <a:r>
              <a:rPr lang="en-US" sz="3200" b="1" dirty="0" smtClean="0"/>
              <a:t>Loss of 1.5 litres or more can be fatal.</a:t>
            </a:r>
            <a:endParaRPr lang="en-US" sz="32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496" y="838200"/>
            <a:ext cx="841970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Symptoms:</a:t>
            </a:r>
          </a:p>
          <a:p>
            <a:r>
              <a:rPr lang="en-US" sz="2400" b="1" u="sng" dirty="0" smtClean="0"/>
              <a:t>External Bleeding</a:t>
            </a:r>
            <a:r>
              <a:rPr lang="en-US" sz="2400" dirty="0" smtClean="0"/>
              <a:t>, where blood comes out of  the blood</a:t>
            </a:r>
          </a:p>
          <a:p>
            <a:r>
              <a:rPr lang="en-US" sz="2400" dirty="0" smtClean="0"/>
              <a:t>vessels and out of the  body is clearly </a:t>
            </a:r>
            <a:r>
              <a:rPr lang="en-US" sz="2400" b="1" dirty="0" smtClean="0"/>
              <a:t>visible</a:t>
            </a:r>
            <a:r>
              <a:rPr lang="en-US" sz="2400" dirty="0" smtClean="0"/>
              <a:t>: in injured </a:t>
            </a:r>
          </a:p>
          <a:p>
            <a:r>
              <a:rPr lang="en-US" sz="2400" dirty="0" smtClean="0"/>
              <a:t>part we can see the cut and blood flowing out.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In excessive bleeding, </a:t>
            </a:r>
            <a:r>
              <a:rPr lang="en-US" sz="2400" b="1" dirty="0" smtClean="0"/>
              <a:t>pulse weakens</a:t>
            </a:r>
            <a:r>
              <a:rPr lang="en-US" sz="2400" dirty="0" smtClean="0"/>
              <a:t>, </a:t>
            </a:r>
            <a:r>
              <a:rPr lang="en-US" sz="2400" b="1" dirty="0" smtClean="0"/>
              <a:t>difficulty in breath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Excessive bleeding may cause </a:t>
            </a:r>
            <a:r>
              <a:rPr lang="en-US" sz="2400" b="1" dirty="0" smtClean="0"/>
              <a:t>Shock</a:t>
            </a:r>
            <a:r>
              <a:rPr lang="en-US" sz="2400" dirty="0" smtClean="0"/>
              <a:t>, unconsciousness</a:t>
            </a:r>
          </a:p>
          <a:p>
            <a:pPr>
              <a:buFont typeface="Arial" pitchFamily="34" charset="0"/>
              <a:buChar char="•"/>
            </a:pPr>
            <a:endParaRPr lang="en-US" sz="2400" b="1" u="sng" dirty="0" smtClean="0"/>
          </a:p>
          <a:p>
            <a:pPr>
              <a:buFont typeface="Arial" pitchFamily="34" charset="0"/>
              <a:buChar char="•"/>
            </a:pPr>
            <a:r>
              <a:rPr lang="en-US" sz="2400" b="1" u="sng" dirty="0" smtClean="0"/>
              <a:t>Internal Bleeding</a:t>
            </a:r>
            <a:r>
              <a:rPr lang="en-US" sz="2400" dirty="0" smtClean="0"/>
              <a:t>, where blood comes out of the blood </a:t>
            </a:r>
          </a:p>
          <a:p>
            <a:r>
              <a:rPr lang="en-US" sz="2400" dirty="0" smtClean="0"/>
              <a:t>vessels but not out of body, the following symptoms may </a:t>
            </a:r>
          </a:p>
          <a:p>
            <a:r>
              <a:rPr lang="en-US" sz="2400" dirty="0" smtClean="0"/>
              <a:t>be seen: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Bruises/ Black Spots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Blood in vomit/ urine/ stool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Blood from ear/ nose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Weak pulse, Unconsciousness</a:t>
            </a:r>
            <a:endParaRPr lang="en-US" sz="2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1" y="941725"/>
            <a:ext cx="586739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Action: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Clean the wound to prevent infection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Put direct </a:t>
            </a:r>
            <a:r>
              <a:rPr lang="en-US" sz="2800" b="1" dirty="0" smtClean="0"/>
              <a:t>pressure</a:t>
            </a:r>
            <a:r>
              <a:rPr lang="en-US" sz="2800" dirty="0" smtClean="0"/>
              <a:t> with clean cloth and hold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Elevate</a:t>
            </a:r>
            <a:r>
              <a:rPr lang="en-US" sz="2800" dirty="0" smtClean="0"/>
              <a:t> the wound above heart level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If blood flow doesn’t stop, Put indirect pressure at arterial pressure point between wound and heart with hand/ tourniquet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After blood flow stops, bandage the wound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Reassure the victim.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Keep him/her at </a:t>
            </a:r>
            <a:r>
              <a:rPr lang="en-US" sz="2800" b="1" dirty="0" smtClean="0"/>
              <a:t>rest</a:t>
            </a:r>
          </a:p>
        </p:txBody>
      </p:sp>
      <p:pic>
        <p:nvPicPr>
          <p:cNvPr id="1026" name="Picture 2" descr="C:\Users\Debangshu Das\Desktop\Bleeding fa.jpg"/>
          <p:cNvPicPr>
            <a:picLocks noChangeAspect="1" noChangeArrowheads="1"/>
          </p:cNvPicPr>
          <p:nvPr/>
        </p:nvPicPr>
        <p:blipFill>
          <a:blip r:embed="rId2"/>
          <a:srcRect l="20087" r="12806"/>
          <a:stretch>
            <a:fillRect/>
          </a:stretch>
        </p:blipFill>
        <p:spPr bwMode="auto">
          <a:xfrm>
            <a:off x="6172200" y="533400"/>
            <a:ext cx="2819400" cy="2241276"/>
          </a:xfrm>
          <a:prstGeom prst="rect">
            <a:avLst/>
          </a:prstGeom>
          <a:noFill/>
        </p:spPr>
      </p:pic>
      <p:pic>
        <p:nvPicPr>
          <p:cNvPr id="1027" name="Picture 3" descr="C:\Users\Debangshu Das\Desktop\pressure p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819400"/>
            <a:ext cx="2895600" cy="3947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473005"/>
            <a:ext cx="5257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In case of </a:t>
            </a:r>
            <a:r>
              <a:rPr lang="en-US" sz="2800" b="1" dirty="0" smtClean="0"/>
              <a:t>Internal Bleeding</a:t>
            </a:r>
            <a:r>
              <a:rPr lang="en-US" sz="2800" dirty="0" smtClean="0"/>
              <a:t>, get</a:t>
            </a:r>
          </a:p>
          <a:p>
            <a:r>
              <a:rPr lang="en-US" sz="2800" dirty="0" smtClean="0"/>
              <a:t>medical help as soon as possible</a:t>
            </a:r>
          </a:p>
        </p:txBody>
      </p:sp>
      <p:pic>
        <p:nvPicPr>
          <p:cNvPr id="3074" name="Picture 2" descr="C:\Users\Debangshu Das\Desktop\emb bld.jpg"/>
          <p:cNvPicPr>
            <a:picLocks noChangeAspect="1" noChangeArrowheads="1"/>
          </p:cNvPicPr>
          <p:nvPr/>
        </p:nvPicPr>
        <p:blipFill>
          <a:blip r:embed="rId2"/>
          <a:srcRect t="8649"/>
          <a:stretch>
            <a:fillRect/>
          </a:stretch>
        </p:blipFill>
        <p:spPr bwMode="auto">
          <a:xfrm>
            <a:off x="6400800" y="1166171"/>
            <a:ext cx="2438400" cy="2409881"/>
          </a:xfrm>
          <a:prstGeom prst="rect">
            <a:avLst/>
          </a:prstGeom>
          <a:noFill/>
        </p:spPr>
      </p:pic>
      <p:pic>
        <p:nvPicPr>
          <p:cNvPr id="3075" name="Picture 3" descr="C:\Users\Debangshu Das\Desktop\doughnut fa.jpg"/>
          <p:cNvPicPr>
            <a:picLocks noChangeAspect="1" noChangeArrowheads="1"/>
          </p:cNvPicPr>
          <p:nvPr/>
        </p:nvPicPr>
        <p:blipFill>
          <a:blip r:embed="rId3"/>
          <a:srcRect l="13333" r="15000" b="5556"/>
          <a:stretch>
            <a:fillRect/>
          </a:stretch>
        </p:blipFill>
        <p:spPr bwMode="auto">
          <a:xfrm flipH="1">
            <a:off x="6400799" y="3725332"/>
            <a:ext cx="2286000" cy="237066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3400" y="1143000"/>
            <a:ext cx="492628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Action:</a:t>
            </a:r>
          </a:p>
          <a:p>
            <a:r>
              <a:rPr lang="en-US" sz="2800" dirty="0" smtClean="0"/>
              <a:t>In case of </a:t>
            </a:r>
            <a:r>
              <a:rPr lang="en-US" sz="2800" b="1" u="sng" dirty="0" smtClean="0"/>
              <a:t>Embedded object</a:t>
            </a:r>
            <a:r>
              <a:rPr lang="en-US" sz="2800" dirty="0" smtClean="0"/>
              <a:t>,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Do not remove the object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Make a doughnut bandage and </a:t>
            </a:r>
          </a:p>
          <a:p>
            <a:r>
              <a:rPr lang="en-US" sz="2800" dirty="0" smtClean="0"/>
              <a:t>put pressure around the object</a:t>
            </a:r>
            <a:endParaRPr lang="en-US" sz="2400" dirty="0"/>
          </a:p>
        </p:txBody>
      </p:sp>
      <p:pic>
        <p:nvPicPr>
          <p:cNvPr id="3076" name="Picture 4" descr="C:\Users\Debangshu Das\Desktop\ring band.jpg"/>
          <p:cNvPicPr>
            <a:picLocks noChangeAspect="1" noChangeArrowheads="1"/>
          </p:cNvPicPr>
          <p:nvPr/>
        </p:nvPicPr>
        <p:blipFill>
          <a:blip r:embed="rId4"/>
          <a:srcRect l="28062" t="21381" r="41203" b="39420"/>
          <a:stretch>
            <a:fillRect/>
          </a:stretch>
        </p:blipFill>
        <p:spPr bwMode="auto">
          <a:xfrm>
            <a:off x="2279073" y="3352800"/>
            <a:ext cx="1991591" cy="1905000"/>
          </a:xfrm>
          <a:prstGeom prst="rect">
            <a:avLst/>
          </a:prstGeom>
          <a:noFill/>
        </p:spPr>
      </p:pic>
      <p:pic>
        <p:nvPicPr>
          <p:cNvPr id="3077" name="Picture 5" descr="C:\Users\Debangshu Das\Desktop\ring band.jpg"/>
          <p:cNvPicPr>
            <a:picLocks noChangeAspect="1" noChangeArrowheads="1"/>
          </p:cNvPicPr>
          <p:nvPr/>
        </p:nvPicPr>
        <p:blipFill>
          <a:blip r:embed="rId4"/>
          <a:srcRect l="64096" t="14894" r="3989" b="36170"/>
          <a:stretch>
            <a:fillRect/>
          </a:stretch>
        </p:blipFill>
        <p:spPr bwMode="auto">
          <a:xfrm>
            <a:off x="4572000" y="3341370"/>
            <a:ext cx="1600200" cy="1840230"/>
          </a:xfrm>
          <a:prstGeom prst="rect">
            <a:avLst/>
          </a:prstGeom>
          <a:noFill/>
        </p:spPr>
      </p:pic>
      <p:pic>
        <p:nvPicPr>
          <p:cNvPr id="3078" name="Picture 6" descr="C:\Users\Debangshu Das\Desktop\ring band.jpg"/>
          <p:cNvPicPr>
            <a:picLocks noChangeAspect="1" noChangeArrowheads="1"/>
          </p:cNvPicPr>
          <p:nvPr/>
        </p:nvPicPr>
        <p:blipFill>
          <a:blip r:embed="rId4"/>
          <a:srcRect t="5038" r="73077" b="60954"/>
          <a:stretch>
            <a:fillRect/>
          </a:stretch>
        </p:blipFill>
        <p:spPr bwMode="auto">
          <a:xfrm>
            <a:off x="0" y="3352800"/>
            <a:ext cx="2171700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angshu Das\Desktop\shoulder-dislo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4038600"/>
            <a:ext cx="2871026" cy="2743200"/>
          </a:xfrm>
          <a:prstGeom prst="rect">
            <a:avLst/>
          </a:prstGeom>
          <a:noFill/>
        </p:spPr>
      </p:pic>
      <p:pic>
        <p:nvPicPr>
          <p:cNvPr id="2050" name="Picture 2" descr="C:\Users\Debangshu Das\Desktop\frarm frct.jpg"/>
          <p:cNvPicPr>
            <a:picLocks noChangeAspect="1" noChangeArrowheads="1"/>
          </p:cNvPicPr>
          <p:nvPr/>
        </p:nvPicPr>
        <p:blipFill>
          <a:blip r:embed="rId3"/>
          <a:srcRect l="4244" t="4244" r="6631" b="4509"/>
          <a:stretch>
            <a:fillRect/>
          </a:stretch>
        </p:blipFill>
        <p:spPr bwMode="auto">
          <a:xfrm flipH="1">
            <a:off x="304800" y="990600"/>
            <a:ext cx="3657600" cy="3500103"/>
          </a:xfrm>
          <a:prstGeom prst="rect">
            <a:avLst/>
          </a:prstGeom>
          <a:noFill/>
        </p:spPr>
      </p:pic>
      <p:pic>
        <p:nvPicPr>
          <p:cNvPr id="2052" name="Picture 4" descr="C:\Users\Debangshu Das\Desktop\frac l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1295400"/>
            <a:ext cx="3657600" cy="296000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62400" y="1981200"/>
            <a:ext cx="396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Fracture is  crack or </a:t>
            </a:r>
          </a:p>
          <a:p>
            <a:r>
              <a:rPr lang="en-US" sz="2800" b="1" dirty="0" smtClean="0"/>
              <a:t>break in bones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4953000"/>
            <a:ext cx="51473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Dislocation is move out of a bone</a:t>
            </a:r>
          </a:p>
          <a:p>
            <a:r>
              <a:rPr lang="en-US" sz="2800" b="1" dirty="0" smtClean="0"/>
              <a:t>from original position in joints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90800" y="914400"/>
            <a:ext cx="49143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Fracture &amp; Dislocation</a:t>
            </a:r>
            <a:endParaRPr lang="en-US" sz="40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0"/>
            <a:ext cx="7576626" cy="5755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Symptoms: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Body part bent or shifted in abnormal angle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Loss of natural movement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Pain and swelling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Disclouration of skin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Victim feels crunchy sound felt at wound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If the fracture is minor crack, bone is not broken</a:t>
            </a:r>
          </a:p>
          <a:p>
            <a:r>
              <a:rPr lang="en-US" sz="2800" dirty="0" smtClean="0"/>
              <a:t>completely in two pieces, body part may not bend.</a:t>
            </a:r>
          </a:p>
          <a:p>
            <a:r>
              <a:rPr lang="en-US" sz="2800" dirty="0" smtClean="0"/>
              <a:t>But we suspect fracture and treat as fracture.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In case of open fracture, one end of bone comes </a:t>
            </a:r>
          </a:p>
          <a:p>
            <a:r>
              <a:rPr lang="en-US" sz="2800" dirty="0" smtClean="0"/>
              <a:t>out of flesh and skin. It is visible and associated </a:t>
            </a:r>
          </a:p>
          <a:p>
            <a:r>
              <a:rPr lang="en-US" sz="2800" dirty="0" smtClean="0"/>
              <a:t>with bleeding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bangshu Das\Desktop\bette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930832">
            <a:off x="6899879" y="2556479"/>
            <a:ext cx="1666875" cy="1666875"/>
          </a:xfrm>
          <a:prstGeom prst="rect">
            <a:avLst/>
          </a:prstGeom>
          <a:noFill/>
        </p:spPr>
      </p:pic>
      <p:pic>
        <p:nvPicPr>
          <p:cNvPr id="2051" name="Picture 3" descr="C:\Users\Debangshu Das\Desktop\sling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573" y="3962400"/>
            <a:ext cx="3675939" cy="2676438"/>
          </a:xfrm>
          <a:prstGeom prst="rect">
            <a:avLst/>
          </a:prstGeom>
          <a:noFill/>
        </p:spPr>
      </p:pic>
      <p:pic>
        <p:nvPicPr>
          <p:cNvPr id="2052" name="Picture 4" descr="C:\Users\Debangshu Das\Desktop\swathe.jpg"/>
          <p:cNvPicPr>
            <a:picLocks noChangeAspect="1" noChangeArrowheads="1"/>
          </p:cNvPicPr>
          <p:nvPr/>
        </p:nvPicPr>
        <p:blipFill>
          <a:blip r:embed="rId4"/>
          <a:srcRect l="18758" r="3082"/>
          <a:stretch>
            <a:fillRect/>
          </a:stretch>
        </p:blipFill>
        <p:spPr bwMode="auto">
          <a:xfrm flipH="1">
            <a:off x="4343400" y="4343400"/>
            <a:ext cx="1524000" cy="2128838"/>
          </a:xfrm>
          <a:prstGeom prst="rect">
            <a:avLst/>
          </a:prstGeom>
          <a:noFill/>
        </p:spPr>
      </p:pic>
      <p:pic>
        <p:nvPicPr>
          <p:cNvPr id="2053" name="Picture 5" descr="C:\Users\Debangshu Das\Desktop\arm fr b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267200"/>
            <a:ext cx="2266950" cy="2009775"/>
          </a:xfrm>
          <a:prstGeom prst="rect">
            <a:avLst/>
          </a:prstGeom>
          <a:noFill/>
        </p:spPr>
      </p:pic>
      <p:pic>
        <p:nvPicPr>
          <p:cNvPr id="2054" name="Picture 6" descr="C:\Users\Debangshu Das\Desktop\frarm fr bnd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6934200" y="609600"/>
            <a:ext cx="1828800" cy="21812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85800" y="914400"/>
            <a:ext cx="5943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Action:</a:t>
            </a:r>
          </a:p>
          <a:p>
            <a:r>
              <a:rPr lang="en-US" sz="2800" b="1" dirty="0" smtClean="0"/>
              <a:t>Main first aid for fracture or suspected fracture is immobilisation of that body part to prevent further damage</a:t>
            </a:r>
            <a:endParaRPr lang="en-US" sz="2800" b="1" dirty="0"/>
          </a:p>
        </p:txBody>
      </p:sp>
      <p:pic>
        <p:nvPicPr>
          <p:cNvPr id="2055" name="Picture 7" descr="C:\Users\Debangshu Das\Desktop\buddy-taping-step-3.jpg"/>
          <p:cNvPicPr>
            <a:picLocks noChangeAspect="1" noChangeArrowheads="1"/>
          </p:cNvPicPr>
          <p:nvPr/>
        </p:nvPicPr>
        <p:blipFill>
          <a:blip r:embed="rId7" cstate="print"/>
          <a:srcRect l="11111" t="6667" r="11111"/>
          <a:stretch>
            <a:fillRect/>
          </a:stretch>
        </p:blipFill>
        <p:spPr bwMode="auto">
          <a:xfrm rot="5400000">
            <a:off x="1143000" y="2438400"/>
            <a:ext cx="1219200" cy="18288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590800" y="2895600"/>
            <a:ext cx="44681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Arm, forearm, wrist, fingers </a:t>
            </a:r>
          </a:p>
          <a:p>
            <a:r>
              <a:rPr lang="en-US" sz="2800" b="1" dirty="0" smtClean="0"/>
              <a:t>immobilised using paper, </a:t>
            </a:r>
          </a:p>
          <a:p>
            <a:r>
              <a:rPr lang="en-US" sz="2800" b="1" dirty="0" smtClean="0"/>
              <a:t>magazine, splints, slings</a:t>
            </a:r>
            <a:endParaRPr lang="en-US" sz="28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47800"/>
            <a:ext cx="8229600" cy="1782762"/>
          </a:xfrm>
        </p:spPr>
        <p:txBody>
          <a:bodyPr>
            <a:noAutofit/>
          </a:bodyPr>
          <a:lstStyle/>
          <a:p>
            <a:r>
              <a:rPr lang="en-US" sz="6000" b="1" dirty="0" smtClean="0"/>
              <a:t>CPR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r>
              <a:rPr lang="en-US" sz="3600" b="1" dirty="0" smtClean="0"/>
              <a:t>Cardio Pulmonary Resuscitation</a:t>
            </a:r>
            <a:endParaRPr lang="en-US" sz="8000" b="1" dirty="0"/>
          </a:p>
        </p:txBody>
      </p:sp>
      <p:pic>
        <p:nvPicPr>
          <p:cNvPr id="1026" name="Picture 2" descr="C:\Users\Debangshu Das\Desktop\CP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429000"/>
            <a:ext cx="3812111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Debangshu Das\Desktop\thigh fr.png"/>
          <p:cNvPicPr>
            <a:picLocks noChangeAspect="1" noChangeArrowheads="1"/>
          </p:cNvPicPr>
          <p:nvPr/>
        </p:nvPicPr>
        <p:blipFill>
          <a:blip r:embed="rId2"/>
          <a:srcRect t="8594" b="18353"/>
          <a:stretch>
            <a:fillRect/>
          </a:stretch>
        </p:blipFill>
        <p:spPr bwMode="auto">
          <a:xfrm>
            <a:off x="304800" y="4225992"/>
            <a:ext cx="4297414" cy="2324014"/>
          </a:xfrm>
          <a:prstGeom prst="rect">
            <a:avLst/>
          </a:prstGeom>
          <a:noFill/>
        </p:spPr>
      </p:pic>
      <p:pic>
        <p:nvPicPr>
          <p:cNvPr id="3075" name="Picture 3" descr="C:\Users\Debangshu Das\Desktop\lg fr img.png"/>
          <p:cNvPicPr>
            <a:picLocks noChangeAspect="1" noChangeArrowheads="1"/>
          </p:cNvPicPr>
          <p:nvPr/>
        </p:nvPicPr>
        <p:blipFill>
          <a:blip r:embed="rId3"/>
          <a:srcRect l="5714" t="19298" r="8571" b="18949"/>
          <a:stretch>
            <a:fillRect/>
          </a:stretch>
        </p:blipFill>
        <p:spPr bwMode="auto">
          <a:xfrm>
            <a:off x="4857750" y="762000"/>
            <a:ext cx="4286250" cy="2286000"/>
          </a:xfrm>
          <a:prstGeom prst="rect">
            <a:avLst/>
          </a:prstGeom>
          <a:noFill/>
        </p:spPr>
      </p:pic>
      <p:pic>
        <p:nvPicPr>
          <p:cNvPr id="3076" name="Picture 4" descr="C:\Users\Debangshu Das\Desktop\lg fr fa.png"/>
          <p:cNvPicPr>
            <a:picLocks noChangeAspect="1" noChangeArrowheads="1"/>
          </p:cNvPicPr>
          <p:nvPr/>
        </p:nvPicPr>
        <p:blipFill>
          <a:blip r:embed="rId4"/>
          <a:srcRect t="8290" r="4981" b="25389"/>
          <a:stretch>
            <a:fillRect/>
          </a:stretch>
        </p:blipFill>
        <p:spPr bwMode="auto">
          <a:xfrm>
            <a:off x="5067299" y="2971800"/>
            <a:ext cx="4076701" cy="210410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62000" y="1066800"/>
            <a:ext cx="4267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Action: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Lower leg can be immobilised using splint , blanket or both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Upper leg / hip joint/ waist should be immobilised using splint up to  chest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724400" y="4876800"/>
            <a:ext cx="4038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To relief pain and swelling</a:t>
            </a:r>
          </a:p>
          <a:p>
            <a:r>
              <a:rPr lang="en-US" sz="2800" dirty="0" smtClean="0"/>
              <a:t> apply ice pack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Send to hospital </a:t>
            </a:r>
          </a:p>
          <a:p>
            <a:r>
              <a:rPr lang="en-US" sz="2800" dirty="0" smtClean="0"/>
              <a:t>as quick as possible </a:t>
            </a:r>
            <a:endParaRPr lang="en-US" sz="2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5323" y="914400"/>
            <a:ext cx="2838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Spinal injury</a:t>
            </a:r>
            <a:endParaRPr lang="en-US" sz="4000" b="1" dirty="0"/>
          </a:p>
        </p:txBody>
      </p:sp>
      <p:pic>
        <p:nvPicPr>
          <p:cNvPr id="4098" name="Picture 2" descr="C:\Users\Debangshu Das\Desktop\man-falling-off-chair.jpg"/>
          <p:cNvPicPr>
            <a:picLocks noChangeAspect="1" noChangeArrowheads="1"/>
          </p:cNvPicPr>
          <p:nvPr/>
        </p:nvPicPr>
        <p:blipFill>
          <a:blip r:embed="rId2" cstate="print"/>
          <a:srcRect b="9585"/>
          <a:stretch>
            <a:fillRect/>
          </a:stretch>
        </p:blipFill>
        <p:spPr bwMode="auto">
          <a:xfrm flipH="1">
            <a:off x="228600" y="1676400"/>
            <a:ext cx="3048000" cy="2878666"/>
          </a:xfrm>
          <a:prstGeom prst="rect">
            <a:avLst/>
          </a:prstGeom>
          <a:noFill/>
        </p:spPr>
      </p:pic>
      <p:pic>
        <p:nvPicPr>
          <p:cNvPr id="4099" name="Picture 3" descr="C:\Users\Debangshu Das\Desktop\steps.jpg"/>
          <p:cNvPicPr>
            <a:picLocks noChangeAspect="1" noChangeArrowheads="1"/>
          </p:cNvPicPr>
          <p:nvPr/>
        </p:nvPicPr>
        <p:blipFill>
          <a:blip r:embed="rId3"/>
          <a:srcRect l="7017" b="8215"/>
          <a:stretch>
            <a:fillRect/>
          </a:stretch>
        </p:blipFill>
        <p:spPr bwMode="auto">
          <a:xfrm>
            <a:off x="5791200" y="1524000"/>
            <a:ext cx="3276600" cy="298207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1677" y="4913293"/>
            <a:ext cx="65569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Spinal injury happens due to sudden fall or</a:t>
            </a:r>
          </a:p>
          <a:p>
            <a:r>
              <a:rPr lang="en-US" sz="2800" b="1" dirty="0" smtClean="0"/>
              <a:t>heavy object falling on head or neck</a:t>
            </a:r>
            <a:endParaRPr lang="en-US" sz="2800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14400"/>
            <a:ext cx="8175636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Symptoms: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Conscious victims will complain about pain at neck </a:t>
            </a:r>
          </a:p>
          <a:p>
            <a:r>
              <a:rPr lang="en-US" sz="2800" dirty="0" smtClean="0"/>
              <a:t>or at the spine at back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Victims may be unable to clench fists and toes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Victims may feel numbness, loss sensation of touch or</a:t>
            </a:r>
          </a:p>
          <a:p>
            <a:r>
              <a:rPr lang="en-US" sz="2800" dirty="0" smtClean="0"/>
              <a:t> pinch below the site of injury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In case of </a:t>
            </a:r>
            <a:r>
              <a:rPr lang="en-US" sz="2800" b="1" dirty="0" smtClean="0"/>
              <a:t>unconscious</a:t>
            </a:r>
            <a:r>
              <a:rPr lang="en-US" sz="2800" dirty="0" smtClean="0"/>
              <a:t>  victims, depending on </a:t>
            </a:r>
          </a:p>
          <a:p>
            <a:r>
              <a:rPr lang="en-US" sz="2800" dirty="0" smtClean="0"/>
              <a:t>surrounding scenario </a:t>
            </a:r>
            <a:r>
              <a:rPr lang="en-US" sz="2800" b="1" dirty="0" smtClean="0"/>
              <a:t>suspect</a:t>
            </a:r>
            <a:r>
              <a:rPr lang="en-US" sz="2800" dirty="0" smtClean="0"/>
              <a:t> spinal injury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There may be leak of urine</a:t>
            </a:r>
            <a:endParaRPr lang="en-US" sz="2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angshu Das\Desktop\c coll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6056" y="990600"/>
            <a:ext cx="3091720" cy="2057400"/>
          </a:xfrm>
          <a:prstGeom prst="rect">
            <a:avLst/>
          </a:prstGeom>
          <a:noFill/>
        </p:spPr>
      </p:pic>
      <p:pic>
        <p:nvPicPr>
          <p:cNvPr id="1028" name="Picture 4" descr="C:\Users\Debangshu Das\Desktop\sp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800600"/>
            <a:ext cx="7877175" cy="2057400"/>
          </a:xfrm>
          <a:prstGeom prst="rect">
            <a:avLst/>
          </a:prstGeom>
          <a:noFill/>
        </p:spPr>
      </p:pic>
      <p:pic>
        <p:nvPicPr>
          <p:cNvPr id="1027" name="Picture 3" descr="C:\Users\Debangshu Das\Desktop\back-neck-injury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3124200"/>
            <a:ext cx="3200400" cy="264894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914400"/>
            <a:ext cx="6096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Action: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Keep the victim still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Immobilise neck movement with </a:t>
            </a:r>
          </a:p>
          <a:p>
            <a:r>
              <a:rPr lang="en-US" sz="2800" dirty="0" smtClean="0"/>
              <a:t>cervical collar.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If readymade not available, </a:t>
            </a:r>
          </a:p>
          <a:p>
            <a:r>
              <a:rPr lang="en-US" sz="2800" dirty="0" smtClean="0"/>
              <a:t>we can make with newspaper and scarf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Hold the head with both hands or</a:t>
            </a:r>
          </a:p>
          <a:p>
            <a:r>
              <a:rPr lang="en-US" sz="2800" dirty="0" smtClean="0"/>
              <a:t>place two towel roll at both sides of head</a:t>
            </a:r>
          </a:p>
          <a:p>
            <a:pPr>
              <a:buFont typeface="Arial" pitchFamily="34" charset="0"/>
              <a:buChar char="•"/>
            </a:pPr>
            <a:endParaRPr lang="en-US" sz="2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bangshu Das\Desktop\log ro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6806" y="3581400"/>
            <a:ext cx="7361431" cy="32766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1143000"/>
            <a:ext cx="8249502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Action:</a:t>
            </a:r>
            <a:endParaRPr lang="en-US" sz="2800" b="1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Carry the victim on rigid stretcher, lift on stretcher </a:t>
            </a:r>
          </a:p>
          <a:p>
            <a:r>
              <a:rPr lang="en-US" sz="2800" dirty="0" smtClean="0"/>
              <a:t>using log roll, but maintaining spine at neutral position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Call ambulance or send to hospital as quick as possible</a:t>
            </a:r>
            <a:endParaRPr lang="en-US" sz="2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bangshu Das\Desktop\bad-iron.jpg"/>
          <p:cNvPicPr>
            <a:picLocks noChangeAspect="1" noChangeArrowheads="1"/>
          </p:cNvPicPr>
          <p:nvPr/>
        </p:nvPicPr>
        <p:blipFill>
          <a:blip r:embed="rId2" cstate="print"/>
          <a:srcRect b="7895"/>
          <a:stretch>
            <a:fillRect/>
          </a:stretch>
        </p:blipFill>
        <p:spPr bwMode="auto">
          <a:xfrm>
            <a:off x="4953000" y="4038600"/>
            <a:ext cx="3856680" cy="2667000"/>
          </a:xfrm>
          <a:prstGeom prst="rect">
            <a:avLst/>
          </a:prstGeom>
          <a:noFill/>
        </p:spPr>
      </p:pic>
      <p:pic>
        <p:nvPicPr>
          <p:cNvPr id="3075" name="Picture 3" descr="C:\Users\Debangshu Das\Desktop\burn-child.png"/>
          <p:cNvPicPr>
            <a:picLocks noChangeAspect="1" noChangeArrowheads="1"/>
          </p:cNvPicPr>
          <p:nvPr/>
        </p:nvPicPr>
        <p:blipFill>
          <a:blip r:embed="rId3"/>
          <a:srcRect l="14286" t="5475" r="14286" b="6930"/>
          <a:stretch>
            <a:fillRect/>
          </a:stretch>
        </p:blipFill>
        <p:spPr bwMode="auto">
          <a:xfrm>
            <a:off x="76200" y="838200"/>
            <a:ext cx="3374231" cy="3085012"/>
          </a:xfrm>
          <a:prstGeom prst="rect">
            <a:avLst/>
          </a:prstGeom>
          <a:noFill/>
        </p:spPr>
      </p:pic>
      <p:pic>
        <p:nvPicPr>
          <p:cNvPr id="3076" name="Picture 4" descr="C:\Users\Debangshu Das\Desktop\burn.jp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rcRect l="24138" r="18302"/>
          <a:stretch>
            <a:fillRect/>
          </a:stretch>
        </p:blipFill>
        <p:spPr bwMode="auto">
          <a:xfrm>
            <a:off x="0" y="3810000"/>
            <a:ext cx="3013841" cy="2819400"/>
          </a:xfrm>
          <a:prstGeom prst="rect">
            <a:avLst/>
          </a:prstGeom>
          <a:noFill/>
        </p:spPr>
      </p:pic>
      <p:pic>
        <p:nvPicPr>
          <p:cNvPr id="3077" name="Picture 5" descr="C:\Users\Debangshu Das\Desktop\girl-burned-ar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533400"/>
            <a:ext cx="3008313" cy="344034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71021" y="914400"/>
            <a:ext cx="1205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Burn</a:t>
            </a:r>
            <a:endParaRPr lang="en-US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276600" y="2209800"/>
            <a:ext cx="2622898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Burn is caused </a:t>
            </a:r>
          </a:p>
          <a:p>
            <a:r>
              <a:rPr lang="en-US" sz="2800" b="1" dirty="0" smtClean="0"/>
              <a:t>by contact with </a:t>
            </a:r>
          </a:p>
          <a:p>
            <a:r>
              <a:rPr lang="en-US" sz="2800" b="1" dirty="0" smtClean="0"/>
              <a:t>fire, hot objet, </a:t>
            </a:r>
          </a:p>
          <a:p>
            <a:r>
              <a:rPr lang="en-US" sz="2800" b="1" dirty="0" smtClean="0"/>
              <a:t>liquid or vapour.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It is damages of</a:t>
            </a:r>
          </a:p>
          <a:p>
            <a:r>
              <a:rPr lang="en-US" sz="2800" b="1" dirty="0" smtClean="0"/>
              <a:t>skin and lower</a:t>
            </a:r>
          </a:p>
          <a:p>
            <a:r>
              <a:rPr lang="en-US" sz="2800" b="1" dirty="0" smtClean="0"/>
              <a:t>tissues due to </a:t>
            </a:r>
          </a:p>
          <a:p>
            <a:r>
              <a:rPr lang="en-US" sz="2800" b="1" dirty="0" smtClean="0"/>
              <a:t>heat.</a:t>
            </a:r>
            <a:endParaRPr lang="en-US" sz="2800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782586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Severity of burn is determined on  two parametres-</a:t>
            </a:r>
          </a:p>
          <a:p>
            <a:r>
              <a:rPr lang="en-US" sz="2800" b="1" dirty="0" smtClean="0"/>
              <a:t>area and depth. </a:t>
            </a:r>
          </a:p>
          <a:p>
            <a:r>
              <a:rPr lang="en-US" sz="2800" b="1" dirty="0" smtClean="0"/>
              <a:t>Area is  measured in </a:t>
            </a:r>
            <a:r>
              <a:rPr lang="en-US" sz="2800" b="1" u="sng" dirty="0" smtClean="0"/>
              <a:t>Percentages</a:t>
            </a:r>
          </a:p>
          <a:p>
            <a:r>
              <a:rPr lang="en-US" sz="2800" b="1" dirty="0" smtClean="0"/>
              <a:t>Depth is measured in </a:t>
            </a:r>
            <a:r>
              <a:rPr lang="en-US" sz="2800" b="1" u="sng" dirty="0" smtClean="0"/>
              <a:t>Degrees</a:t>
            </a:r>
            <a:endParaRPr lang="en-US" sz="2800" b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3124200"/>
            <a:ext cx="750699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If the total body surface </a:t>
            </a:r>
            <a:r>
              <a:rPr lang="en-US" sz="2800" b="1" u="sng" dirty="0" smtClean="0"/>
              <a:t>area</a:t>
            </a:r>
            <a:r>
              <a:rPr lang="en-US" sz="2800" b="1" dirty="0" smtClean="0"/>
              <a:t> is considered 100%,</a:t>
            </a:r>
          </a:p>
          <a:p>
            <a:r>
              <a:rPr lang="en-US" sz="2800" b="1" dirty="0" smtClean="0"/>
              <a:t>various parts  have surface area of 9% of that.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To estimate total burnt area, we consider this.</a:t>
            </a:r>
          </a:p>
          <a:p>
            <a:endParaRPr lang="en-US" sz="2800" b="1" dirty="0" smtClean="0"/>
          </a:p>
          <a:p>
            <a:r>
              <a:rPr lang="en-US" sz="2800" b="1" u="sng" dirty="0" smtClean="0"/>
              <a:t>30%</a:t>
            </a:r>
            <a:r>
              <a:rPr lang="en-US" sz="2800" b="1" dirty="0" smtClean="0"/>
              <a:t> or more area burnt is considered serious</a:t>
            </a:r>
            <a:endParaRPr lang="en-US" sz="28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bangshu Das\Desktop\rule-of-nines-burns.png"/>
          <p:cNvPicPr>
            <a:picLocks noChangeAspect="1" noChangeArrowheads="1"/>
          </p:cNvPicPr>
          <p:nvPr/>
        </p:nvPicPr>
        <p:blipFill>
          <a:blip r:embed="rId2"/>
          <a:srcRect b="8918"/>
          <a:stretch>
            <a:fillRect/>
          </a:stretch>
        </p:blipFill>
        <p:spPr bwMode="auto">
          <a:xfrm>
            <a:off x="547130" y="1600200"/>
            <a:ext cx="2958070" cy="50129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914400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Percentage of  Burn Estimation</a:t>
            </a:r>
            <a:endParaRPr lang="en-US" sz="2800" b="1" dirty="0"/>
          </a:p>
        </p:txBody>
      </p:sp>
      <p:pic>
        <p:nvPicPr>
          <p:cNvPr id="4099" name="Picture 3" descr="C:\Users\Debangshu Das\Desktop\BurnNin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1473202"/>
            <a:ext cx="4419600" cy="5156200"/>
          </a:xfrm>
          <a:prstGeom prst="rect">
            <a:avLst/>
          </a:prstGeom>
          <a:noFill/>
        </p:spPr>
      </p:pic>
      <p:pic>
        <p:nvPicPr>
          <p:cNvPr id="4100" name="Picture 4" descr="C:\Users\Debangshu Das\Desktop\Pal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1066800"/>
            <a:ext cx="1067753" cy="2083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bangshu Das\Desktop\skin-layers.jpg"/>
          <p:cNvPicPr>
            <a:picLocks noChangeAspect="1" noChangeArrowheads="1"/>
          </p:cNvPicPr>
          <p:nvPr/>
        </p:nvPicPr>
        <p:blipFill>
          <a:blip r:embed="rId2"/>
          <a:srcRect l="36957" t="2878" r="12124"/>
          <a:stretch>
            <a:fillRect/>
          </a:stretch>
        </p:blipFill>
        <p:spPr bwMode="auto">
          <a:xfrm>
            <a:off x="5029200" y="838200"/>
            <a:ext cx="3840481" cy="4114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1219200"/>
            <a:ext cx="40053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Our skin has three layers-</a:t>
            </a:r>
          </a:p>
          <a:p>
            <a:r>
              <a:rPr lang="en-US" sz="2400" dirty="0" smtClean="0"/>
              <a:t>Epidermis, Dermis and</a:t>
            </a:r>
          </a:p>
          <a:p>
            <a:r>
              <a:rPr lang="en-US" sz="2400" dirty="0" smtClean="0"/>
              <a:t>Subcutaneous.</a:t>
            </a:r>
          </a:p>
          <a:p>
            <a:endParaRPr lang="en-US" sz="2400" dirty="0" smtClean="0"/>
          </a:p>
          <a:p>
            <a:r>
              <a:rPr lang="en-US" sz="2400" dirty="0" smtClean="0"/>
              <a:t>Under that, there is layer of </a:t>
            </a:r>
          </a:p>
          <a:p>
            <a:r>
              <a:rPr lang="en-US" sz="2400" dirty="0" smtClean="0"/>
              <a:t>Muscle and Bones.</a:t>
            </a:r>
          </a:p>
          <a:p>
            <a:endParaRPr lang="en-US" sz="2400" dirty="0" smtClean="0"/>
          </a:p>
          <a:p>
            <a:r>
              <a:rPr lang="en-US" sz="2400" dirty="0" smtClean="0"/>
              <a:t>Depending on which</a:t>
            </a:r>
          </a:p>
          <a:p>
            <a:r>
              <a:rPr lang="en-US" sz="2400" dirty="0" smtClean="0"/>
              <a:t>layers  got damaged,</a:t>
            </a:r>
          </a:p>
          <a:p>
            <a:r>
              <a:rPr lang="en-US" sz="2400" dirty="0" smtClean="0"/>
              <a:t>Degree of Burn is determined. 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962400" y="1981200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Epidermis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191000" y="2895600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Dermis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81400" y="4038600"/>
            <a:ext cx="1528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Subcutaneous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 rot="270603">
            <a:off x="5556113" y="4640540"/>
            <a:ext cx="2006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Muscles &amp; Bones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" y="5410200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Whereas, more the percentage, more life threatening.</a:t>
            </a:r>
          </a:p>
          <a:p>
            <a:r>
              <a:rPr lang="en-US" sz="2400" b="1" dirty="0" smtClean="0"/>
              <a:t>Degree of Burn determines the first aid action.</a:t>
            </a:r>
            <a:endParaRPr lang="en-US" sz="2400" b="1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914400"/>
          <a:ext cx="8153399" cy="5486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570"/>
                <a:gridCol w="1711207"/>
                <a:gridCol w="2113844"/>
                <a:gridCol w="3019778"/>
              </a:tblGrid>
              <a:tr h="113656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Degree</a:t>
                      </a:r>
                      <a:r>
                        <a:rPr lang="en-US" sz="3600" dirty="0" smtClean="0"/>
                        <a:t>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Layer</a:t>
                      </a:r>
                      <a:r>
                        <a:rPr lang="en-US" sz="2400" baseline="0" dirty="0" smtClean="0"/>
                        <a:t> 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Affected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Symptoms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First Aid</a:t>
                      </a:r>
                      <a:endParaRPr lang="en-US" sz="2400" dirty="0"/>
                    </a:p>
                  </a:txBody>
                  <a:tcPr/>
                </a:tc>
              </a:tr>
              <a:tr h="113656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</a:t>
                      </a:r>
                      <a:r>
                        <a:rPr lang="en-US" sz="2400" baseline="30000" dirty="0" smtClean="0"/>
                        <a:t>st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Epidermis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Redness in skin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Place under flowing water for 20min</a:t>
                      </a:r>
                      <a:endParaRPr lang="en-US" sz="2400" dirty="0"/>
                    </a:p>
                  </a:txBody>
                  <a:tcPr/>
                </a:tc>
              </a:tr>
              <a:tr h="94012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</a:t>
                      </a:r>
                      <a:r>
                        <a:rPr lang="en-US" sz="2400" baseline="30000" dirty="0" smtClean="0"/>
                        <a:t>nd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Dermis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Blisters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Cover with</a:t>
                      </a:r>
                      <a:r>
                        <a:rPr lang="en-US" sz="2400" baseline="0" dirty="0" smtClean="0"/>
                        <a:t> wet cloth</a:t>
                      </a:r>
                      <a:endParaRPr lang="en-US" sz="2400" dirty="0"/>
                    </a:p>
                  </a:txBody>
                  <a:tcPr/>
                </a:tc>
              </a:tr>
              <a:tr h="113656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</a:t>
                      </a:r>
                      <a:r>
                        <a:rPr lang="en-US" sz="2400" baseline="30000" dirty="0" smtClean="0"/>
                        <a:t>rd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Subcuta-</a:t>
                      </a:r>
                    </a:p>
                    <a:p>
                      <a:r>
                        <a:rPr lang="en-US" sz="2400" dirty="0" smtClean="0"/>
                        <a:t>neous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Body fluid oozing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Cover with dry cloth</a:t>
                      </a:r>
                      <a:endParaRPr lang="en-US" sz="2400" dirty="0"/>
                    </a:p>
                  </a:txBody>
                  <a:tcPr/>
                </a:tc>
              </a:tr>
              <a:tr h="113656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4th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Muscle &amp; Bone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Charred Black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Do not touch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219200"/>
            <a:ext cx="81439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400" b="1" dirty="0" smtClean="0"/>
              <a:t>CPR is the Firs</a:t>
            </a:r>
            <a:r>
              <a:rPr lang="en-IN" sz="4000" b="1" dirty="0" smtClean="0"/>
              <a:t>t</a:t>
            </a:r>
            <a:r>
              <a:rPr lang="en-IN" sz="4400" b="1" dirty="0" smtClean="0"/>
              <a:t> Aid procedure </a:t>
            </a:r>
          </a:p>
          <a:p>
            <a:pPr algn="ctr"/>
            <a:r>
              <a:rPr lang="en-IN" sz="4400" b="1" dirty="0" smtClean="0"/>
              <a:t>used to Restart Breathing</a:t>
            </a:r>
            <a:endParaRPr lang="en-IN" sz="4400" b="1" dirty="0"/>
          </a:p>
        </p:txBody>
      </p:sp>
      <p:sp>
        <p:nvSpPr>
          <p:cNvPr id="3" name="Rectangle 2"/>
          <p:cNvSpPr/>
          <p:nvPr/>
        </p:nvSpPr>
        <p:spPr>
          <a:xfrm>
            <a:off x="685800" y="3657600"/>
            <a:ext cx="7786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000" b="1" dirty="0" smtClean="0"/>
              <a:t>If a person is unconscious and </a:t>
            </a:r>
          </a:p>
          <a:p>
            <a:pPr algn="ctr"/>
            <a:r>
              <a:rPr lang="en-IN" sz="4000" b="1" dirty="0" smtClean="0"/>
              <a:t>NOT Breathing, we apply CPR</a:t>
            </a:r>
            <a:endParaRPr lang="en-IN" sz="4000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bangshu Das\Desktop\First-degree-burns-diag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38187"/>
            <a:ext cx="4028164" cy="2690813"/>
          </a:xfrm>
          <a:prstGeom prst="rect">
            <a:avLst/>
          </a:prstGeom>
          <a:noFill/>
        </p:spPr>
      </p:pic>
      <p:pic>
        <p:nvPicPr>
          <p:cNvPr id="6147" name="Picture 3" descr="C:\Users\Debangshu Das\Desktop\Second-degree-burns-diag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796138"/>
            <a:ext cx="4114800" cy="2556662"/>
          </a:xfrm>
          <a:prstGeom prst="rect">
            <a:avLst/>
          </a:prstGeom>
          <a:noFill/>
        </p:spPr>
      </p:pic>
      <p:pic>
        <p:nvPicPr>
          <p:cNvPr id="6148" name="Picture 4" descr="C:\Users\Debangshu Das\Desktop\Third-degree-burns-diagra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2939" y="3799434"/>
            <a:ext cx="4301462" cy="2448966"/>
          </a:xfrm>
          <a:prstGeom prst="rect">
            <a:avLst/>
          </a:prstGeom>
          <a:noFill/>
        </p:spPr>
      </p:pic>
      <p:pic>
        <p:nvPicPr>
          <p:cNvPr id="6149" name="Picture 5" descr="C:\Users\Debangshu Das\Desktop\4th de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3608" y="3657600"/>
            <a:ext cx="3945632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angshu Das\Desktop\elect.jpg"/>
          <p:cNvPicPr>
            <a:picLocks noChangeAspect="1" noChangeArrowheads="1"/>
          </p:cNvPicPr>
          <p:nvPr/>
        </p:nvPicPr>
        <p:blipFill>
          <a:blip r:embed="rId2"/>
          <a:srcRect r="6930"/>
          <a:stretch>
            <a:fillRect/>
          </a:stretch>
        </p:blipFill>
        <p:spPr bwMode="auto">
          <a:xfrm>
            <a:off x="0" y="1066800"/>
            <a:ext cx="3048000" cy="3429000"/>
          </a:xfrm>
          <a:prstGeom prst="rect">
            <a:avLst/>
          </a:prstGeom>
          <a:noFill/>
        </p:spPr>
      </p:pic>
      <p:pic>
        <p:nvPicPr>
          <p:cNvPr id="1027" name="Picture 3" descr="C:\Users\Debangshu Das\Desktop\elect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6118" y="838201"/>
            <a:ext cx="2404169" cy="312419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37511" y="762000"/>
            <a:ext cx="3010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Electrocution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1600200"/>
            <a:ext cx="42648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Electrocution happens</a:t>
            </a:r>
          </a:p>
          <a:p>
            <a:r>
              <a:rPr lang="en-US" sz="2800" b="1" dirty="0" smtClean="0"/>
              <a:t>When electricity passes</a:t>
            </a:r>
          </a:p>
          <a:p>
            <a:r>
              <a:rPr lang="en-US" sz="2800" b="1" dirty="0" smtClean="0"/>
              <a:t>through our body.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Mainly, it causes damages</a:t>
            </a:r>
          </a:p>
          <a:p>
            <a:r>
              <a:rPr lang="en-US" sz="2800" b="1" dirty="0" smtClean="0"/>
              <a:t>to our nervous system and </a:t>
            </a:r>
          </a:p>
          <a:p>
            <a:r>
              <a:rPr lang="en-US" sz="2800" b="1" dirty="0" smtClean="0"/>
              <a:t>interrupts with the rhythm </a:t>
            </a:r>
          </a:p>
          <a:p>
            <a:r>
              <a:rPr lang="en-US" sz="2800" b="1" dirty="0" smtClean="0"/>
              <a:t>of heart pump, if  heart is</a:t>
            </a:r>
          </a:p>
          <a:p>
            <a:r>
              <a:rPr lang="en-US" sz="2800" b="1" dirty="0" smtClean="0"/>
              <a:t>in the way of its passing.</a:t>
            </a:r>
            <a:endParaRPr lang="en-US" sz="2800" b="1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1219200"/>
            <a:ext cx="8382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Symptoms:</a:t>
            </a:r>
            <a:endParaRPr lang="en-US" sz="2800" b="1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After the jolt, victim is in shocked </a:t>
            </a:r>
          </a:p>
          <a:p>
            <a:r>
              <a:rPr lang="en-US" sz="2800" dirty="0" smtClean="0"/>
              <a:t>state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Dizziness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Muscle pain, tingling sensation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Paralysis of limb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Burn marks at entry and exit point of electricity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In case of unconscious victim, we assume electrocution, </a:t>
            </a:r>
          </a:p>
          <a:p>
            <a:r>
              <a:rPr lang="en-US" sz="2800" dirty="0" smtClean="0"/>
              <a:t>from the presence of electric wire nearby and burn marks in body</a:t>
            </a:r>
          </a:p>
          <a:p>
            <a:endParaRPr lang="en-US" sz="3200" dirty="0" smtClean="0"/>
          </a:p>
        </p:txBody>
      </p:sp>
      <p:pic>
        <p:nvPicPr>
          <p:cNvPr id="2050" name="Picture 2" descr="C:\Users\Debangshu Das\Desktop\elc bur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084456"/>
            <a:ext cx="3581400" cy="2693329"/>
          </a:xfrm>
          <a:prstGeom prst="rect">
            <a:avLst/>
          </a:prstGeom>
          <a:noFill/>
        </p:spPr>
      </p:pic>
      <p:pic>
        <p:nvPicPr>
          <p:cNvPr id="2051" name="Picture 3" descr="C:\Users\Debangshu Das\Desktop\elc burn.png"/>
          <p:cNvPicPr>
            <a:picLocks noChangeAspect="1" noChangeArrowheads="1"/>
          </p:cNvPicPr>
          <p:nvPr/>
        </p:nvPicPr>
        <p:blipFill>
          <a:blip r:embed="rId2"/>
          <a:srcRect l="73326" t="81997" r="15606" b="9593"/>
          <a:stretch>
            <a:fillRect/>
          </a:stretch>
        </p:blipFill>
        <p:spPr bwMode="auto">
          <a:xfrm rot="16200000">
            <a:off x="5654040" y="3329940"/>
            <a:ext cx="426720" cy="45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bangshu Das\Desktop\electric-shock-first-aid.png"/>
          <p:cNvPicPr>
            <a:picLocks noChangeAspect="1" noChangeArrowheads="1"/>
          </p:cNvPicPr>
          <p:nvPr/>
        </p:nvPicPr>
        <p:blipFill>
          <a:blip r:embed="rId2"/>
          <a:srcRect l="7143" r="2381"/>
          <a:stretch>
            <a:fillRect/>
          </a:stretch>
        </p:blipFill>
        <p:spPr bwMode="auto">
          <a:xfrm flipH="1">
            <a:off x="76200" y="2895601"/>
            <a:ext cx="4038600" cy="3886200"/>
          </a:xfrm>
          <a:prstGeom prst="rect">
            <a:avLst/>
          </a:prstGeom>
          <a:noFill/>
        </p:spPr>
      </p:pic>
      <p:pic>
        <p:nvPicPr>
          <p:cNvPr id="2" name="Picture 2" descr="C:\Users\Debangshu Das\Desktop\electrocutio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22344"/>
            <a:ext cx="4648200" cy="42020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733246"/>
            <a:ext cx="6553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Action: </a:t>
            </a:r>
            <a:r>
              <a:rPr lang="en-US" sz="2400" b="1" dirty="0" smtClean="0"/>
              <a:t>Remove Danger or remove victim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Find the switch of the connection</a:t>
            </a:r>
          </a:p>
          <a:p>
            <a:r>
              <a:rPr lang="en-US" sz="2800" dirty="0" smtClean="0"/>
              <a:t>and off it;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If unable to find the switch,</a:t>
            </a:r>
          </a:p>
          <a:p>
            <a:r>
              <a:rPr lang="en-US" sz="2800" dirty="0" smtClean="0"/>
              <a:t>switch off main connection</a:t>
            </a:r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114800" y="4687431"/>
            <a:ext cx="4953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If unable to switch off,  remove  the wire using wooden or any </a:t>
            </a:r>
          </a:p>
          <a:p>
            <a:r>
              <a:rPr lang="en-US" sz="2800" dirty="0" smtClean="0"/>
              <a:t>insulator stick, while standing on </a:t>
            </a:r>
          </a:p>
          <a:p>
            <a:r>
              <a:rPr lang="en-US" sz="2800" dirty="0" smtClean="0"/>
              <a:t>rubber mat/thick newspaper</a:t>
            </a: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bangshu Das\Desktop\Treat-Electrical-Bur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3733800"/>
            <a:ext cx="3429000" cy="2571750"/>
          </a:xfrm>
          <a:prstGeom prst="rect">
            <a:avLst/>
          </a:prstGeom>
          <a:noFill/>
        </p:spPr>
      </p:pic>
      <p:pic>
        <p:nvPicPr>
          <p:cNvPr id="3075" name="Picture 3" descr="C:\Users\Debangshu Das\Desktop\cpr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791200" y="1089776"/>
            <a:ext cx="3124199" cy="2497120"/>
          </a:xfrm>
          <a:prstGeom prst="rect">
            <a:avLst/>
          </a:prstGeom>
          <a:noFill/>
        </p:spPr>
      </p:pic>
      <p:pic>
        <p:nvPicPr>
          <p:cNvPr id="3076" name="Picture 4" descr="C:\Users\Debangshu Das\Desktop\supin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564" y="3962400"/>
            <a:ext cx="3907436" cy="2590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1000" y="1295400"/>
            <a:ext cx="603293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Once danger is removed, check victim’s</a:t>
            </a:r>
          </a:p>
          <a:p>
            <a:r>
              <a:rPr lang="en-US" sz="2800" dirty="0" smtClean="0"/>
              <a:t> condition, apply CPR if needed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Treat burn at entry and exit point, </a:t>
            </a:r>
          </a:p>
          <a:p>
            <a:r>
              <a:rPr lang="en-US" sz="2800" dirty="0" smtClean="0"/>
              <a:t> according to its Degree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Keep the victim lying on back</a:t>
            </a:r>
          </a:p>
          <a:p>
            <a:r>
              <a:rPr lang="en-US" sz="2800" dirty="0" smtClean="0"/>
              <a:t>with elevated legs</a:t>
            </a:r>
            <a:endParaRPr 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914400"/>
            <a:ext cx="7924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4400" b="1" dirty="0" smtClean="0"/>
              <a:t>CPR = </a:t>
            </a:r>
          </a:p>
          <a:p>
            <a:pPr algn="ctr"/>
            <a:r>
              <a:rPr lang="en-IN" sz="4400" b="1" dirty="0" smtClean="0"/>
              <a:t>Chest Compression </a:t>
            </a:r>
          </a:p>
          <a:p>
            <a:pPr algn="ctr"/>
            <a:r>
              <a:rPr lang="en-IN" sz="4400" b="1" dirty="0" smtClean="0"/>
              <a:t>+   </a:t>
            </a:r>
          </a:p>
          <a:p>
            <a:pPr algn="ctr"/>
            <a:r>
              <a:rPr lang="en-IN" sz="4400" b="1" dirty="0" smtClean="0"/>
              <a:t>Breathing </a:t>
            </a:r>
            <a:endParaRPr lang="en-IN" sz="4400" b="1" dirty="0"/>
          </a:p>
        </p:txBody>
      </p:sp>
      <p:pic>
        <p:nvPicPr>
          <p:cNvPr id="3" name="Picture 2" descr="Figure-4-5-B-Chest-compression-with-two-hands-child.png"/>
          <p:cNvPicPr>
            <a:picLocks noChangeAspect="1"/>
          </p:cNvPicPr>
          <p:nvPr/>
        </p:nvPicPr>
        <p:blipFill>
          <a:blip r:embed="rId2"/>
          <a:srcRect t="50181"/>
          <a:stretch>
            <a:fillRect/>
          </a:stretch>
        </p:blipFill>
        <p:spPr>
          <a:xfrm>
            <a:off x="457200" y="3810000"/>
            <a:ext cx="3207591" cy="2601611"/>
          </a:xfrm>
          <a:prstGeom prst="rect">
            <a:avLst/>
          </a:prstGeom>
        </p:spPr>
      </p:pic>
      <p:pic>
        <p:nvPicPr>
          <p:cNvPr id="4" name="Picture 3" descr="rescue_breathing_c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3886200"/>
            <a:ext cx="2990880" cy="25217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85800"/>
            <a:ext cx="8215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600" b="1" dirty="0" smtClean="0"/>
              <a:t> Ratio of</a:t>
            </a:r>
          </a:p>
          <a:p>
            <a:pPr algn="ctr"/>
            <a:r>
              <a:rPr lang="en-IN" sz="3600" b="1" dirty="0" smtClean="0"/>
              <a:t>CPR (Cardio Pulmonary Resuscitation) is </a:t>
            </a:r>
          </a:p>
          <a:p>
            <a:pPr algn="ctr"/>
            <a:r>
              <a:rPr lang="en-IN" sz="3600" b="1" dirty="0" smtClean="0"/>
              <a:t>30 ECC (External Chest Compression</a:t>
            </a:r>
          </a:p>
          <a:p>
            <a:pPr algn="ctr"/>
            <a:r>
              <a:rPr lang="en-IN" sz="3600" b="1" dirty="0" smtClean="0"/>
              <a:t>+</a:t>
            </a:r>
          </a:p>
          <a:p>
            <a:pPr algn="ctr"/>
            <a:r>
              <a:rPr lang="en-IN" sz="3600" b="1" dirty="0" smtClean="0"/>
              <a:t>2 EAR (Expired Air Resuscitation) </a:t>
            </a:r>
          </a:p>
          <a:p>
            <a:pPr algn="ctr"/>
            <a:r>
              <a:rPr lang="en-IN" sz="3600" b="1" dirty="0" smtClean="0"/>
              <a:t>– Breath</a:t>
            </a:r>
            <a:endParaRPr lang="en-IN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304800" y="4343400"/>
            <a:ext cx="8572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IN" sz="3600" b="1" dirty="0" smtClean="0"/>
              <a:t>30 Compression on Chest in 15 seconds</a:t>
            </a:r>
          </a:p>
          <a:p>
            <a:pPr>
              <a:buFont typeface="Wingdings" pitchFamily="2" charset="2"/>
              <a:buChar char="ü"/>
            </a:pPr>
            <a:r>
              <a:rPr lang="en-IN" sz="3600" b="1" dirty="0" smtClean="0"/>
              <a:t>2 Breath in 5 seconds</a:t>
            </a:r>
          </a:p>
          <a:p>
            <a:endParaRPr lang="en-IN" sz="4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1571612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IN" sz="3600" b="1" u="sng" dirty="0" smtClean="0"/>
              <a:t>1 cycle </a:t>
            </a:r>
            <a:r>
              <a:rPr lang="en-IN" sz="3600" b="1" dirty="0" smtClean="0"/>
              <a:t>of CPR </a:t>
            </a:r>
          </a:p>
          <a:p>
            <a:r>
              <a:rPr lang="en-IN" sz="3600" b="1" dirty="0" smtClean="0"/>
              <a:t>30 Compression + 2 Breathing </a:t>
            </a:r>
            <a:r>
              <a:rPr lang="en-IN" sz="3600" b="1" u="sng" dirty="0" smtClean="0"/>
              <a:t>in 20 sec</a:t>
            </a:r>
          </a:p>
          <a:p>
            <a:endParaRPr lang="en-US" sz="3600" b="1" dirty="0" smtClean="0"/>
          </a:p>
          <a:p>
            <a:pPr>
              <a:buFont typeface="Wingdings" pitchFamily="2" charset="2"/>
              <a:buChar char="ü"/>
            </a:pPr>
            <a:r>
              <a:rPr lang="en-IN" sz="3600" b="1" u="sng" dirty="0" smtClean="0"/>
              <a:t>3 Cycles </a:t>
            </a:r>
            <a:r>
              <a:rPr lang="en-IN" sz="3600" b="1" dirty="0" smtClean="0"/>
              <a:t>of CPR in </a:t>
            </a:r>
            <a:r>
              <a:rPr lang="en-IN" sz="3600" b="1" u="sng" dirty="0" smtClean="0"/>
              <a:t>1 minute</a:t>
            </a:r>
          </a:p>
          <a:p>
            <a:pPr>
              <a:buFont typeface="Wingdings" pitchFamily="2" charset="2"/>
              <a:buChar char="ü"/>
            </a:pPr>
            <a:endParaRPr lang="en-IN" sz="3600" b="1" dirty="0" smtClean="0"/>
          </a:p>
          <a:p>
            <a:pPr>
              <a:buFont typeface="Wingdings" pitchFamily="2" charset="2"/>
              <a:buChar char="ü"/>
            </a:pPr>
            <a:r>
              <a:rPr lang="en-IN" sz="3600" b="1" dirty="0" smtClean="0"/>
              <a:t> </a:t>
            </a:r>
            <a:r>
              <a:rPr lang="en-IN" sz="3600" b="1" u="sng" dirty="0" smtClean="0"/>
              <a:t>Continue</a:t>
            </a:r>
            <a:r>
              <a:rPr lang="en-IN" sz="3600" b="1" dirty="0" smtClean="0"/>
              <a:t> CPR till Breathing restarts</a:t>
            </a:r>
          </a:p>
          <a:p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1812</TotalTime>
  <Words>2360</Words>
  <Application>Microsoft Office PowerPoint</Application>
  <PresentationFormat>On-screen Show (4:3)</PresentationFormat>
  <Paragraphs>465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Arial</vt:lpstr>
      <vt:lpstr>Arial Black</vt:lpstr>
      <vt:lpstr>Arial Narrow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CPR Cardio Pulmonary Resuscitation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Symptoms:</vt:lpstr>
      <vt:lpstr>Action: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ITUS</dc:creator>
  <cp:lastModifiedBy>Indian</cp:lastModifiedBy>
  <cp:revision>228</cp:revision>
  <dcterms:created xsi:type="dcterms:W3CDTF">2006-08-16T00:00:00Z</dcterms:created>
  <dcterms:modified xsi:type="dcterms:W3CDTF">2022-02-28T16:58:10Z</dcterms:modified>
</cp:coreProperties>
</file>