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1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3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4.png"/><Relationship Id="rId1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975" y="2373213"/>
            <a:ext cx="2686050" cy="31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5431" y="2878038"/>
            <a:ext cx="9101137" cy="6407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sz="435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Underwater Diving Operations</a:t>
            </a:r>
            <a:endParaRPr sz="435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9750" y="3741836"/>
            <a:ext cx="8572500" cy="634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Scuba Systems, Surface Supplied Diving (SSD), Hyperbaric Physics, Diving Medical, Communications &amp; Marine Navigation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2262187"/>
            <a:ext cx="5620702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Pressure-Volume Relationship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" y="2690812"/>
            <a:ext cx="53530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constant temperature, gas volume is inversely proportional to absolute pressure: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" y="4033391"/>
            <a:ext cx="53530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Impact: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depth increases, gas volume shrinks and air density increases proportionally. At 3.0 ata (20m), gas volume is 1/3, consuming cylinder gas 3 times faster than at the surface!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556" y="3509962"/>
            <a:ext cx="1452413" cy="21862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50" y="2262187"/>
            <a:ext cx="5353050" cy="304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BOYLE'S LAW &amp; PRESSURE VOLUME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558" y="2861369"/>
            <a:ext cx="2640508" cy="3064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550" y="3472606"/>
            <a:ext cx="10648950" cy="259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 of Partial Pressures: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total pressure exerted by a gas mixture is the sum of partial pressures of individual component gases.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50" y="3901231"/>
            <a:ext cx="106489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Oxygen Toxicity Limit: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Air contains 21% Oxygen ($O_2$). Maximum working limit $ppO_2 = 1.4\text{ ata}$ is reached at 56 meters on standard air.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4587031"/>
            <a:ext cx="106489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Nitrogen Narcosis Risk: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High $ppN_2$ at depths beyond 30m exerts an intoxicating anesthetic effect on the central nervous system.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96419"/>
            <a:ext cx="209550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25044"/>
            <a:ext cx="209550" cy="2190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0844"/>
            <a:ext cx="209550" cy="219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DALTON'S LAW OF PARTIAL PRESSURES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33612"/>
            <a:ext cx="5353050" cy="3105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50" y="2233612"/>
            <a:ext cx="5353050" cy="3105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2500312"/>
            <a:ext cx="5020627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Solubility Mechanics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" y="3605212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amount of gas dissolved in a liquid is directly proportional to the partial pressure of that gas above the liquid.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4233862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descent, elevated partial pressure forces inert Nitrogen gas to dissolve into body tissues.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50" y="2500312"/>
            <a:ext cx="5020627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On-Gassing &amp; Off-Gassing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50" y="2928937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 Time: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Tissues absorb Nitrogen until saturation is reached at ambient pressure.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50" y="3557587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Ascent Elimination: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Controlled ascent rates allow Nitrogen to diffuse back into the bloodstream and be safely exhaled through the lungs.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2250" y="4443412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Stop: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3-minute stop at 5m mitigates micro-bubble formation.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776" y="3138487"/>
            <a:ext cx="924222" cy="1619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HENRY'S LAW &amp; GAS DISSOLUTION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815" y="2832645"/>
            <a:ext cx="711844" cy="3640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550" y="3501479"/>
            <a:ext cx="10648950" cy="259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 &amp; Pressure Direct Ratio: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constant volume, pressure varies directly with absolute temperature.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50" y="3930104"/>
            <a:ext cx="106489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Cylinder Filling Heat: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Rapidly filling diving cylinders increases internal gas temperature, showing artificially high pressures.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4358729"/>
            <a:ext cx="106489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In-Water Cooling Drop: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When a hot cylinder is submerged in cold ocean water, temperature drops, causing working pressure to drop proportionally.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525291"/>
            <a:ext cx="209550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53916"/>
            <a:ext cx="266700" cy="2190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382541"/>
            <a:ext cx="180975" cy="219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CHARLES'S &amp; GAY-LUSSAC'S LAWS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733675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5513" y="2962275"/>
            <a:ext cx="7780972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5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Diving Physiology &amp; Medical</a:t>
            </a:r>
            <a:endParaRPr sz="405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4112" y="3886200"/>
            <a:ext cx="73437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03: Barotrauma, Decompression Sickness &amp; Hyperbaric Emergency Care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52662"/>
            <a:ext cx="3530649" cy="3067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49" y="2252662"/>
            <a:ext cx="3530649" cy="3067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999" y="2252662"/>
            <a:ext cx="3530649" cy="3067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148012"/>
            <a:ext cx="3147112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 Ear Squeeze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3576637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 to equalize Eustachian tubes during descent causes pressure differential across the eardrum, risking tympanic membrane rupture.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7449" y="3148012"/>
            <a:ext cx="314711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 &amp; Mask Squeeze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7449" y="3576637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 to exhale into the mask mask space or blocked sinus passages creates negative pressure, causing facial tissue capillary damage.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56699" y="3148012"/>
            <a:ext cx="3147112" cy="666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Pulmonary Over-Expansion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56699" y="3910012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Holding breath during ascent causes expanding lung air to rupture alveoli, resulting in pneumothorax or Arterial Gas Embolism (AGE).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605087"/>
            <a:ext cx="361950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7449" y="2605087"/>
            <a:ext cx="457200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99" y="2605087"/>
            <a:ext cx="457200" cy="361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BAROTRAUMA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47937"/>
            <a:ext cx="5353050" cy="2476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450" y="2547937"/>
            <a:ext cx="5353050" cy="2476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2814637"/>
            <a:ext cx="5020627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 &amp; Pathology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" y="324326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ascent is too rapid, Nitrogen comes out of physical solution faster than it can be exhaled, forming inert gas micro-bubbles in blood vessels and joint tissues.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4129087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I DCS: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Joint pain ("The Bends"), localized skin itching, lymphatic swelling.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50" y="2814637"/>
            <a:ext cx="5020627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II DCS &amp; Manifestation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50" y="324326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II DCS (Severe):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Neurological numbness, paralysis, respiratory distress ("chokes"), circulatory shock, or inner ear vertigo.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50" y="4129087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Mitigation: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Strict adherence to dive computer NDL limits, ascent rates under 9-18m/min, and mandatory safety stops.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DECOMPRESSION SICKNESS (DCS)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414462"/>
            <a:ext cx="5600700" cy="784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HYPERBARIC MEDICAL TREATMENT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614612"/>
            <a:ext cx="56007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Action Protocols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3043237"/>
            <a:ext cx="533400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Aid: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Administer 100% surface oxygen immediately via non-rebreather mask to establish an oxygen gradient and accelerate Nitrogen off-gassing.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929062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Hydration &amp; Lay Flat: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Keep casualty supine, administer oral/IV fluids, and keep warm.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4557712"/>
            <a:ext cx="533400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Recompression Chamber: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Definitively treated in a multiplace recompression chamber using US Navy Treatment Tables (e.g., Table 6) to mechanically crush bubbles.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47937"/>
            <a:ext cx="5353050" cy="2476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450" y="2547937"/>
            <a:ext cx="5353050" cy="2476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2814637"/>
            <a:ext cx="5020627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Poppins SemiBold"/>
              </a:rPr>
              <a:t>Nitrogen Narcosis ("Martini Effect")</a:t>
            </a:r>
            <a:endParaRPr sz="1800" b="0" i="0" u="none">
              <a:solidFill>
                <a:srgbClr val="0284C7"/>
              </a:solidFill>
              <a:latin typeface="Poppins Semi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" y="324326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High inert gas partial pressure causes a narcotic, intoxicating effect on central nervous system lipid membranes at depths exceeding 30m.</a:t>
            </a:r>
            <a:endParaRPr sz="1350" b="0" i="0" u="none">
              <a:solidFill>
                <a:srgbClr val="334155"/>
              </a:solidFill>
              <a:latin typeface="Lat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4129087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Lato"/>
              </a:rPr>
              <a:t>Symptoms: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Impaired judgment, loss of dexterity, delayed reaction time, euphoria, or sudden anxiety.</a:t>
            </a:r>
            <a:endParaRPr sz="1350" b="0" i="0" u="none">
              <a:solidFill>
                <a:srgbClr val="334155"/>
              </a:solidFill>
              <a:latin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50" y="2814637"/>
            <a:ext cx="5020627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Poppins SemiBold"/>
              </a:rPr>
              <a:t>Oxygen Toxicity (CNS)</a:t>
            </a:r>
            <a:endParaRPr sz="1800" b="0" i="0" u="none">
              <a:solidFill>
                <a:srgbClr val="0284C7"/>
              </a:solidFill>
              <a:latin typeface="Poppins Semi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50" y="3243262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Lato"/>
              </a:rPr>
              <a:t>Occurs when breathing high partial pressures of Oxygen ($ppO_2 \ge 1.4\text{ ata}$).</a:t>
            </a:r>
            <a:endParaRPr sz="1350" b="0" i="0" u="none">
              <a:solidFill>
                <a:srgbClr val="334155"/>
              </a:solidFill>
              <a:latin typeface="Lat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50" y="387191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Lato"/>
              </a:rPr>
              <a:t>VENTID Symptoms:</a:t>
            </a:r>
            <a:r>
              <a:rPr sz="1350" b="0" i="0" u="none">
                <a:solidFill>
                  <a:srgbClr val="334155"/>
                </a:solidFill>
                <a:latin typeface="Lato"/>
              </a:rPr>
              <a:t> Visual disturbances, Ear ringing, Nausea, Twitching/Tremors, Irritability, Dizziness, followed by violent grand mal convulsions.</a:t>
            </a:r>
            <a:endParaRPr sz="1350" b="0" i="0" u="none">
              <a:solidFill>
                <a:srgbClr val="334155"/>
              </a:solidFill>
              <a:latin typeface="Lat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Poppins"/>
              </a:rPr>
              <a:t>NITROGEN NARCOSIS &amp; O2 TOXICITY</a:t>
            </a:r>
            <a:endParaRPr sz="2550" b="1" i="0" u="none">
              <a:solidFill>
                <a:srgbClr val="0369A1"/>
              </a:solidFill>
              <a:latin typeface="Poppi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733675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0430" y="2962275"/>
            <a:ext cx="9111138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5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Diving Signals &amp; Communication</a:t>
            </a:r>
            <a:endParaRPr sz="405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3886200"/>
            <a:ext cx="62484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04: Hand Signals, Commercial Line Pulls &amp; Electronic Comms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47937"/>
            <a:ext cx="5353050" cy="2476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450" y="2547937"/>
            <a:ext cx="5353050" cy="2476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2814637"/>
            <a:ext cx="5020627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Technical &amp; Equipment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" y="324326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Mastering Open-Circuit Scuba apparatus, Surface Supplied Diving (SSD) umbilical helmets, air banks, and emergency gas supplies.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4129087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hyperbaric physical gas laws (Boyle, Dalton, Henry, Gay-Lussac) and underwater pressure dynamics.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50" y="2814637"/>
            <a:ext cx="5020627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Safety &amp; Field Execution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50" y="324326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Diving medical protocols, barotrauma prevention, decompression illness management, and hyperbaric chamber operations.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50" y="4129087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Standardized underwater communication (hand/rope signals), COLREG marine navigation rules, and in-water rescue circuits.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DOMAINS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419350"/>
            <a:ext cx="3530649" cy="2733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49" y="2419350"/>
            <a:ext cx="3530649" cy="27336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999" y="2419350"/>
            <a:ext cx="3530649" cy="2733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314700"/>
            <a:ext cx="3147112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Directional Signals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3743325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Ascend / Surface: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Thumb pointing upward.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Thumb pointing downward.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Off: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Flat hand wave horizontally.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7449" y="3314700"/>
            <a:ext cx="314711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&amp; Safety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7449" y="3743325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Circle formed by thumb &amp; index finger.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Hand tilted side-to-side.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Equalize: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Pointing finger to ear.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56699" y="3314700"/>
            <a:ext cx="314711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Signals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56699" y="3743325"/>
            <a:ext cx="2997249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 of Air: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Slash motion across throat.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Air: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Pointing fingers to mouth.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/ Stop: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Raised flat palm outward.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771775"/>
            <a:ext cx="361950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7449" y="2771775"/>
            <a:ext cx="361950" cy="3619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HAND SIGNALS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452687"/>
          <a:ext cx="11048999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864"/>
                <a:gridCol w="4398764"/>
                <a:gridCol w="4880371"/>
              </a:tblGrid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0F172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Pull Signal</a:t>
                      </a:r>
                      <a:endParaRPr sz="1350" b="0" i="0" u="none">
                        <a:solidFill>
                          <a:srgbClr val="0F172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0F172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 to Diver (Surface Signal)</a:t>
                      </a:r>
                      <a:endParaRPr sz="1350" b="0" i="0" u="none">
                        <a:solidFill>
                          <a:srgbClr val="0F172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0F172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 to Tender (Submerged Signal)</a:t>
                      </a:r>
                      <a:endParaRPr sz="1350" b="0" i="0" u="none">
                        <a:solidFill>
                          <a:srgbClr val="0F172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Pull</a:t>
                      </a:r>
                      <a:endParaRPr sz="1350" b="1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 you OK? / Confirm status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OK / Arrived at bottom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Pulls</a:t>
                      </a:r>
                      <a:endParaRPr sz="1350" b="1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 out more umbilical line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Give me more umbilical line / slack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Pulls</a:t>
                      </a:r>
                      <a:endParaRPr sz="1350" b="1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Take up slack / stand by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Take up umbilical line slack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Pulls</a:t>
                      </a:r>
                      <a:endParaRPr sz="1350" b="1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Come up immediately / emergency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Haul me up immediately / Emergency!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2971800"/>
            <a:ext cx="17698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41364" y="2971800"/>
            <a:ext cx="43987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40128" y="2971800"/>
            <a:ext cx="48803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3505200"/>
            <a:ext cx="17698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41364" y="3505200"/>
            <a:ext cx="43987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0128" y="3505200"/>
            <a:ext cx="48803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500" y="4038600"/>
            <a:ext cx="17698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41364" y="4038600"/>
            <a:ext cx="43987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40128" y="4038600"/>
            <a:ext cx="48803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4572000"/>
            <a:ext cx="17698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41364" y="4572000"/>
            <a:ext cx="43987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40128" y="4572000"/>
            <a:ext cx="48803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500" y="5105400"/>
            <a:ext cx="17698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41364" y="5105400"/>
            <a:ext cx="439876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40128" y="5105400"/>
            <a:ext cx="48803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ROPE PULL SIGNALS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47937"/>
            <a:ext cx="5353050" cy="2476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450" y="2547937"/>
            <a:ext cx="5353050" cy="2476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2814637"/>
            <a:ext cx="5020627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Hardwire Communications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" y="324326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Utilizes copper communication wires molded into the diver's umbilical bundle attached to helmet microphone and ear speakers.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4129087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Full-Duplex Mode: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Allows simultaneous open-mic voice communication between diver, surface tender, and supervisor.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50" y="2814637"/>
            <a:ext cx="5020627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Wireless Acoustic Transceivers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50" y="3243262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in technical scuba and search/rescue missions without umbilical lines.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50" y="3871912"/>
            <a:ext cx="47815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Ultrasonic Carrier Waves: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Transmits voice signals through water using high-frequency ultrasonic transducers fitted to full-face masks.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&amp; ACOUSTIC COMMS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428625"/>
            <a:ext cx="12954000" cy="72866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95575"/>
            <a:ext cx="809625" cy="762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5740" y="2962275"/>
            <a:ext cx="7118985" cy="6229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5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 Rules &amp; COLREGS</a:t>
            </a:r>
            <a:endParaRPr sz="405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2395" y="3886200"/>
            <a:ext cx="7317105" cy="3168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05: International Maritime Organization Flag Rules &amp; Vessel Signals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914525"/>
            <a:ext cx="5600700" cy="391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 DOWN FLAG REGULATIONS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628900"/>
            <a:ext cx="56007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Maritime Collision Regulations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305752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Alpha Flag (International Code):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Rigid blue and white swallow-tailed flag indicating "I have a diver down; keep well clear at slow speed."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68617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&amp; White Flag: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Recognized in civilian waters (red with diagonal white stripe).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431482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Clearance Standard: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Vessels must maintain at least 50m to 100m distance from displayed dive flags.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550" y="2671762"/>
            <a:ext cx="10648950" cy="5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Maneuverability (COLREG Rule 27):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Dive vessels engaged in commercial operations display day shapes and lights to warn passing marine traffic.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550" y="3357562"/>
            <a:ext cx="106489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Shapes Display: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Three vertical shapes displayed in a line: 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 - Diamond - Ball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(Restricted Maneuverability).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50" y="3786187"/>
            <a:ext cx="106489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Night Lights Display: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Vertical light array: 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(Top) - White (Middle) - Red (Bottom)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masthead lights.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4214812"/>
            <a:ext cx="106489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Side Clearance: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Green lights/diamonds indicate the clear side to pass; Red lights/balls indicate the obstructed side where umbilical/diver is located.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695575"/>
            <a:ext cx="238125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381375"/>
            <a:ext cx="209550" cy="2190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0"/>
            <a:ext cx="161925" cy="2190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238625"/>
            <a:ext cx="238125" cy="2190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 SUPPORT VESSEL NAVIGATION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733675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5469" y="2962275"/>
            <a:ext cx="848106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5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Navigation &amp; Rescue Protocols</a:t>
            </a:r>
            <a:endParaRPr sz="405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6062" y="3886200"/>
            <a:ext cx="66198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06: Compass Navigation, Natural Orientation &amp; In-Water Rescue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543050"/>
            <a:ext cx="5600700" cy="784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UNDERWATER COMPASS NAVIGATION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743200"/>
            <a:ext cx="56007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Compass Alignment Procedure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317182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Lubber Line: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Align the center red lubber line directly with the diver's body center line and direction of travel.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80047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Bezel Setting: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Rotate the rotating bezel index marks over the north-seeking magnetic needle.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4429125"/>
            <a:ext cx="533400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Reciprocal Course: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 180-degree return path, turn until the needle points to the opposite index mark, keeping body level and kick cycles measured.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419350"/>
            <a:ext cx="3530649" cy="2733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49" y="2419350"/>
            <a:ext cx="3530649" cy="27336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999" y="2419350"/>
            <a:ext cx="3530649" cy="2733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314700"/>
            <a:ext cx="3147112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 Ripple Patterns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3743325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Wave action creates sand wave ripples parallel to the shoreline, offering a reliable grid axis for orienting relative to coastlines.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7449" y="3314700"/>
            <a:ext cx="314711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Sunlight &amp; Rays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7449" y="3743325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Observing ambient sunlight angle and shadow directions provides a quick directional baseline during daytime shallow water dives.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56699" y="3314700"/>
            <a:ext cx="314711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Depth Contours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56699" y="3743325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natural seabed slope profiles, reef walls, and current directions ensures accurate return course orientation.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771775"/>
            <a:ext cx="40957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7449" y="2771775"/>
            <a:ext cx="361950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99" y="2771775"/>
            <a:ext cx="409575" cy="361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NAVIGATION FACTORS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2043112"/>
            <a:ext cx="5600700" cy="391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ACTION &amp; RESCUE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757487"/>
            <a:ext cx="56007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In-Water Rescue Protocol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3186112"/>
            <a:ext cx="53340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Pre-Dive Checks (BWRAF):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BCD, Weights, Releases, Air, Final OK.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557587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Controlled Ascent: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Secure unresponsive diver from behind, maintain head tilt for airway, vent BCDs (&lt;18m/min rate).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4186237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Positivity: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Inflate BCDs, ditch ballast weights, establish airway, deliver 1 rescue breath every 5 seconds while towing to exit.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733675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0503" y="2962275"/>
            <a:ext cx="7950993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5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Diving Equipment &amp; Systems</a:t>
            </a:r>
            <a:endParaRPr sz="405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2237" y="3886200"/>
            <a:ext cx="68675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01: Scuba Hardware &amp; Surface Supplied Diving (SSD) Infrastructure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937" y="4071937"/>
            <a:ext cx="5572125" cy="485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5533" y="2300287"/>
            <a:ext cx="7460932" cy="7385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&amp; Summary</a:t>
            </a:r>
            <a:endParaRPr sz="480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475" y="3357562"/>
            <a:ext cx="535305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Comprehensive Submerged Operations Training Complete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71575" y="1476375"/>
            <a:ext cx="98488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1575" y="2247900"/>
            <a:ext cx="98488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1575" y="3019425"/>
            <a:ext cx="98488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71575" y="3790950"/>
            <a:ext cx="98488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1575" y="4562475"/>
            <a:ext cx="98488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71575" y="2238375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71575" y="2238375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71575" y="3009900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71575" y="3009900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71575" y="3781425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71575" y="3781425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71575" y="4552950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71575" y="4552950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71575" y="5324475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71575" y="5324475"/>
            <a:ext cx="98488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1619250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266950" y="1626393"/>
            <a:ext cx="875347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75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https://img1.wsimg.com/isteam/ip/d726989b-0d1b-439a-807a-6dfc5d6436b4/blob-a007ede.png/:/cr=t:0%25,l:0%25,w:100%25,h:100%25/rs=w:400,cg:true</a:t>
            </a:r>
            <a:endParaRPr sz="975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66950" y="1859756"/>
            <a:ext cx="87534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mecdco.com</a:t>
            </a:r>
            <a:endParaRPr sz="1200" b="0" i="0" u="none">
              <a:solidFill>
                <a:srgbClr val="4F4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5" y="2390775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66950" y="2397918"/>
            <a:ext cx="875347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75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https://www.mikesdivestore.com/cdn/shop/files/SeacModularPackage.jpg?v=1774608034&amp;width=1214</a:t>
            </a:r>
            <a:endParaRPr sz="975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66950" y="2631281"/>
            <a:ext cx="87534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www.mikesdivestore.com</a:t>
            </a:r>
            <a:endParaRPr sz="1200" b="0" i="0" u="none">
              <a:solidFill>
                <a:srgbClr val="4F4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575" y="3162300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266950" y="3169443"/>
            <a:ext cx="875347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75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https://o2bonaire.com/wp-content/uploads/2019/06/Recompression-chamber-Bonaire-28.jpg</a:t>
            </a:r>
            <a:endParaRPr sz="975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66950" y="3402806"/>
            <a:ext cx="87534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o2bonaire.com</a:t>
            </a:r>
            <a:endParaRPr sz="1200" b="0" i="0" u="none">
              <a:solidFill>
                <a:srgbClr val="4F4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" y="3933825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66950" y="3940968"/>
            <a:ext cx="875347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75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https://driveaboatusa.com/wp-content/uploads/2024/08/types_of_diver_down_flags-1.webp</a:t>
            </a:r>
            <a:endParaRPr sz="975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66950" y="4174331"/>
            <a:ext cx="87534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driveaboatusa.com</a:t>
            </a:r>
            <a:endParaRPr sz="1200" b="0" i="0" u="none">
              <a:solidFill>
                <a:srgbClr val="4F4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575" y="4705350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266950" y="4712493"/>
            <a:ext cx="875347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75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https://i.ytimg.com/vi/pDE-ilJk0tw/maxresdefault.jpg</a:t>
            </a:r>
            <a:endParaRPr sz="975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66950" y="4945856"/>
            <a:ext cx="87534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</a:t>
            </a:r>
            <a:endParaRPr sz="1200" b="0" i="0" u="none">
              <a:solidFill>
                <a:srgbClr val="4F4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1575" y="5476875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266950" y="5484018"/>
            <a:ext cx="875347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75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https://storage1.snappages.site/eupr0m0685/assets/images/6275246_1200x800_500.jpg</a:t>
            </a:r>
            <a:endParaRPr sz="975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66950" y="5717381"/>
            <a:ext cx="87534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www.dansa.org</a:t>
            </a:r>
            <a:endParaRPr sz="1200" b="0" i="0" u="none">
              <a:solidFill>
                <a:srgbClr val="4F46E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SOURCES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362200"/>
            <a:ext cx="5353050" cy="28479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450" y="2362200"/>
            <a:ext cx="5353050" cy="2847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2628900"/>
            <a:ext cx="5020627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Scuba Hardware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" y="3057525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Cylinder: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High-pressure aluminum/steel tank (200-300 bar working pressure).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3686175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Stage Regulator: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Reduces high cylinder pressure to an intermediate pressure (~9-10 bar above ambient).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6300" y="4314825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Stage Regulator: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Delivers breathable air at ambient pressure on inhalation demand.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50" y="2628900"/>
            <a:ext cx="5020627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Buoyancy &amp; Monitoring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50" y="3057525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BCD System: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Harness with inflatable bladder, low-pressure inflator, and over-pressure relief valves.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2250" y="3686175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Alternate Air Source: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Secondary second-stage (Octopus) for buddy air sharing emergencies.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72250" y="4314825"/>
            <a:ext cx="478155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SPG Gauge: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Submersible pressure gauge tracking real-time breathing gas reserves.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SCUBA LIFE SUPPORT SYSTEMS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914525"/>
            <a:ext cx="5600700" cy="391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SUPPLIED DIVING (SSD)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628900"/>
            <a:ext cx="56007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Air Infrastructure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305752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supplies breathable gas from a surface air compressor or high-pressure gas storage rack via a heavy-duty umbilical hose.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368617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 Bundle: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Consists of an air supply hose, pneumofathometer depth line, communications wire, and strength member.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4314825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Headgear: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Heavy-duty helmets (e.g., Kirby Morgan KM-37) or bandmasks featuring non-return valves and integrated communications.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452687"/>
          <a:ext cx="11048998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751"/>
                <a:gridCol w="4432101"/>
                <a:gridCol w="4223146"/>
              </a:tblGrid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0F172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Operational Feature</a:t>
                      </a:r>
                      <a:endParaRPr sz="1350" b="0" i="0" u="none">
                        <a:solidFill>
                          <a:srgbClr val="0F172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0F172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Scuba Diving System</a:t>
                      </a:r>
                      <a:endParaRPr sz="1350" b="0" i="0" u="none">
                        <a:solidFill>
                          <a:srgbClr val="0F172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0F172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Surface Supplied Diving (SSD)</a:t>
                      </a:r>
                      <a:endParaRPr sz="1350" b="0" i="0" u="none">
                        <a:solidFill>
                          <a:srgbClr val="0F172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5F9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 Supply Limit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Restricted to cylinder volume (e.g., 12L @ 200 bar)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Unlimited surface air supply bank / compressor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Communications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Limited to visual hand signals / slate notes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Continuous hardwire voice communications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Safety Reserve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Onboard bailout / buddy octopus system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 Gas Supply (EGS) bailout cylinder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 Mobility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3D maneuverability &amp; untethered freedom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Restricted by umbilical length &amp; tether drag</a:t>
                      </a:r>
                      <a:endParaRPr sz="1350" b="0" i="0" u="none">
                        <a:solidFill>
                          <a:srgbClr val="33415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2971800"/>
            <a:ext cx="23937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65251" y="2971800"/>
            <a:ext cx="443210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97353" y="2971800"/>
            <a:ext cx="42231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3505200"/>
            <a:ext cx="23937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65251" y="3505200"/>
            <a:ext cx="443210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97353" y="3505200"/>
            <a:ext cx="42231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500" y="4038600"/>
            <a:ext cx="23937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65251" y="4038600"/>
            <a:ext cx="443210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97353" y="4038600"/>
            <a:ext cx="42231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4572000"/>
            <a:ext cx="23937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65251" y="4572000"/>
            <a:ext cx="443210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97353" y="4572000"/>
            <a:ext cx="42231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500" y="5105400"/>
            <a:ext cx="239375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65251" y="5105400"/>
            <a:ext cx="443210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397353" y="5105400"/>
            <a:ext cx="422314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SCUBA VS SSD COMPARISON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90762"/>
            <a:ext cx="3530649" cy="2990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49" y="2290762"/>
            <a:ext cx="3530649" cy="29908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999" y="2290762"/>
            <a:ext cx="3530649" cy="2990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186112"/>
            <a:ext cx="3147112" cy="276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EGS Bailout System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3614737"/>
            <a:ext cx="2997249" cy="1285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Harness-mounted high pressure cylinder with emergency first stage connected directly to the helmet selector block for instantaneous switchover.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7449" y="3186112"/>
            <a:ext cx="314711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Pneumofathometer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7449" y="3614737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depth-gauge system that reads pressure reflected back from the diver's open-ended hose, providing exact surface depth tracking.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56699" y="3186112"/>
            <a:ext cx="3147112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Control Panel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56699" y="3614737"/>
            <a:ext cx="299724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manifold managed by the dive tender to monitor manifold pressures, depth gauges, and full-duplex communications.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643187"/>
            <a:ext cx="228600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7449" y="2643187"/>
            <a:ext cx="361950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699" y="2643187"/>
            <a:ext cx="361950" cy="361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SPECIALISED SSD COMPONENTS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22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733675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0548" y="2962275"/>
            <a:ext cx="7230903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5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Diving Physics &amp; Gas Laws</a:t>
            </a:r>
            <a:endParaRPr sz="405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3886200"/>
            <a:ext cx="70104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02: Hydrostatic Pressure, Gas Compression &amp; Dissolution Mechanics</a:t>
            </a:r>
            <a:endParaRPr sz="1650" b="0" i="0" u="none">
              <a:solidFill>
                <a:srgbClr val="94A3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900213"/>
            <a:ext cx="4267200" cy="1771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00" y="3872805"/>
            <a:ext cx="6400800" cy="6552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2500" y="3281213"/>
            <a:ext cx="3505200" cy="692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sz="5400" b="1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+1.0 atm</a:t>
            </a:r>
            <a:endParaRPr sz="5400" b="1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500" y="4062263"/>
            <a:ext cx="35052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0" i="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10m (33ft) Seawater Depth</a:t>
            </a:r>
            <a:endParaRPr sz="1500" b="0" i="0" u="non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9700" y="2520255"/>
            <a:ext cx="672084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284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Ambient Pressure Calculation</a:t>
            </a:r>
            <a:endParaRPr sz="1800" b="0" i="0" u="none">
              <a:solidFill>
                <a:srgbClr val="028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9700" y="2948880"/>
            <a:ext cx="640080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Hydrostatic pressure increases linearly with depth due to the weight of seawater. Total ambient pressure ($P_{\text{total}}$) equals atmospheric pressure plus hydrostatic pressure.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9700" y="4680495"/>
            <a:ext cx="64008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20 meters depth: Ambient Pressure = 1.0 atm + 2.0 atm = </a:t>
            </a:r>
            <a:r>
              <a:rPr sz="1350" b="1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 ata</a:t>
            </a:r>
            <a:r>
              <a:rPr sz="1350" b="0" i="0" u="none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 pressure.</a:t>
            </a:r>
            <a:endParaRPr sz="1350" b="0" i="0" u="none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8719" y="4025205"/>
            <a:ext cx="4510236" cy="3504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>
                <a:solidFill>
                  <a:srgbClr val="0369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HYDROSTATIC PRESSURE MECHANICS</a:t>
            </a:r>
            <a:endParaRPr sz="2550" b="1" i="0" u="none">
              <a:solidFill>
                <a:srgbClr val="0369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11684</Words>
  <Application>WPS Presentation</Application>
  <PresentationFormat>On-screen Show (4:3)</PresentationFormat>
  <Paragraphs>364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4" baseType="lpstr">
      <vt:lpstr>Arial</vt:lpstr>
      <vt:lpstr>SimSun</vt:lpstr>
      <vt:lpstr>Wingdings</vt:lpstr>
      <vt:lpstr>Arial</vt:lpstr>
      <vt:lpstr>Poppins</vt:lpstr>
      <vt:lpstr>Segoe Print</vt:lpstr>
      <vt:lpstr>Lato</vt:lpstr>
      <vt:lpstr>Poppins SemiBold</vt:lpstr>
      <vt:lpstr>Lato SemiBold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WPS_1760554572</cp:lastModifiedBy>
  <cp:revision>5</cp:revision>
  <dcterms:created xsi:type="dcterms:W3CDTF">2013-01-27T09:14:00Z</dcterms:created>
  <dcterms:modified xsi:type="dcterms:W3CDTF">2026-08-18T16:25:36Z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7AEDDE5E806945859142AC3590C0A8F9_13</vt:lpwstr>
  </property>
  <property fmtid="{D5CDD505-2E9C-101B-9397-08002B2CF9AE}" pid="3" name="KSOProductBuildVer">
    <vt:lpwstr>1033-12.1.0.28032</vt:lpwstr>
  </property>
</Properties>
</file>